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300" r:id="rId36"/>
    <p:sldId id="290" r:id="rId37"/>
    <p:sldId id="291" r:id="rId38"/>
    <p:sldId id="292" r:id="rId39"/>
    <p:sldId id="293" r:id="rId40"/>
    <p:sldId id="294" r:id="rId41"/>
    <p:sldId id="295" r:id="rId42"/>
    <p:sldId id="296" r:id="rId43"/>
    <p:sldId id="297" r:id="rId44"/>
    <p:sldId id="302" r:id="rId45"/>
    <p:sldId id="303" r:id="rId46"/>
    <p:sldId id="304" r:id="rId47"/>
    <p:sldId id="301" r:id="rId48"/>
    <p:sldId id="298" r:id="rId49"/>
    <p:sldId id="305" r:id="rId50"/>
    <p:sldId id="306" r:id="rId51"/>
    <p:sldId id="307" r:id="rId52"/>
    <p:sldId id="308" r:id="rId5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F0F"/>
    <a:srgbClr val="FFFFFF"/>
    <a:srgbClr val="C75B39"/>
    <a:srgbClr val="F01055"/>
    <a:srgbClr val="FF3300"/>
    <a:srgbClr val="FFF2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09" autoAdjust="0"/>
    <p:restoredTop sz="94660"/>
  </p:normalViewPr>
  <p:slideViewPr>
    <p:cSldViewPr>
      <p:cViewPr>
        <p:scale>
          <a:sx n="70" d="100"/>
          <a:sy n="70" d="100"/>
        </p:scale>
        <p:origin x="-2100" y="-8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08/05/2015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81901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08/05/2015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88812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08/05/2015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967549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08/05/2015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98937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08/05/2015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390740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7F49D355-16BD-4E45-BD9A-5EA878CF7CBD}" type="datetimeFigureOut">
              <a:rPr lang="it-IT" smtClean="0"/>
              <a:t>08/05/2015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566376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7F49D355-16BD-4E45-BD9A-5EA878CF7CBD}" type="datetimeFigureOut">
              <a:rPr lang="it-IT" smtClean="0"/>
              <a:t>08/05/2015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128346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08/05/2015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40174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08/05/2015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06744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08/05/2015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34487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08/05/2015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66413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08/05/2015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035097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08/05/2015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15118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7F49D355-16BD-4E45-BD9A-5EA878CF7CBD}" type="datetimeFigureOut">
              <a:rPr lang="it-IT" smtClean="0"/>
              <a:t>08/05/2015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796339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t>08/05/2015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076443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08/05/2015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014130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08/05/2015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4254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7F49D355-16BD-4E45-BD9A-5EA878CF7CBD}" type="datetimeFigureOut">
              <a:rPr lang="it-IT" smtClean="0"/>
              <a:t>08/05/2015</a:t>
            </a:fld>
            <a:endParaRPr lang="it-IT"/>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it-IT"/>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E7A41E1B-4F70-4964-A407-84C68BE8251C}" type="slidenum">
              <a:rPr lang="it-IT" smtClean="0"/>
              <a:t>‹N›</a:t>
            </a:fld>
            <a:endParaRPr lang="it-IT"/>
          </a:p>
        </p:txBody>
      </p:sp>
    </p:spTree>
    <p:extLst>
      <p:ext uri="{BB962C8B-B14F-4D97-AF65-F5344CB8AC3E}">
        <p14:creationId xmlns:p14="http://schemas.microsoft.com/office/powerpoint/2010/main" val="3565209383"/>
      </p:ext>
    </p:extLst>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 id="2147484000" r:id="rId16"/>
    <p:sldLayoutId id="214748400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764704"/>
            <a:ext cx="7258000" cy="3384376"/>
          </a:xfrm>
        </p:spPr>
        <p:txBody>
          <a:bodyPr>
            <a:normAutofit/>
          </a:bodyPr>
          <a:lstStyle/>
          <a:p>
            <a:pPr algn="ctr"/>
            <a:r>
              <a:rPr lang="it-IT" sz="3600" b="1" dirty="0" smtClean="0">
                <a:effectLst/>
                <a:latin typeface="Rod" panose="02030509050101010101" pitchFamily="49" charset="-79"/>
                <a:ea typeface="MingLiU_HKSCS-ExtB" panose="02020500000000000000" pitchFamily="18" charset="-120"/>
                <a:cs typeface="Rod" panose="02030509050101010101" pitchFamily="49" charset="-79"/>
              </a:rPr>
              <a:t>I COMPITI E LE RESPONSABILITA’  DEL CONSULENTE TECNICO D’UFFICIO</a:t>
            </a:r>
            <a:br>
              <a:rPr lang="it-IT" sz="3600" b="1" dirty="0" smtClean="0">
                <a:effectLst/>
                <a:latin typeface="Rod" panose="02030509050101010101" pitchFamily="49" charset="-79"/>
                <a:ea typeface="MingLiU_HKSCS-ExtB" panose="02020500000000000000" pitchFamily="18" charset="-120"/>
                <a:cs typeface="Rod" panose="02030509050101010101" pitchFamily="49" charset="-79"/>
              </a:rPr>
            </a:br>
            <a:r>
              <a:rPr lang="it-IT" sz="3600" b="1" dirty="0" smtClean="0">
                <a:effectLst/>
                <a:latin typeface="Rod" panose="02030509050101010101" pitchFamily="49" charset="-79"/>
                <a:ea typeface="MingLiU_HKSCS-ExtB" panose="02020500000000000000" pitchFamily="18" charset="-120"/>
                <a:cs typeface="Rod" panose="02030509050101010101" pitchFamily="49" charset="-79"/>
              </a:rPr>
              <a:t>NEL PROCESSO</a:t>
            </a:r>
            <a:endParaRPr lang="it-IT" sz="3600" b="1" dirty="0">
              <a:effectLst/>
              <a:latin typeface="Rod" panose="02030509050101010101" pitchFamily="49" charset="-79"/>
              <a:ea typeface="MingLiU_HKSCS-ExtB" panose="02020500000000000000" pitchFamily="18" charset="-120"/>
              <a:cs typeface="Rod" panose="02030509050101010101" pitchFamily="49" charset="-79"/>
            </a:endParaRPr>
          </a:p>
        </p:txBody>
      </p:sp>
      <p:sp>
        <p:nvSpPr>
          <p:cNvPr id="3" name="Sottotitolo 2"/>
          <p:cNvSpPr>
            <a:spLocks noGrp="1"/>
          </p:cNvSpPr>
          <p:nvPr>
            <p:ph type="subTitle" idx="1"/>
          </p:nvPr>
        </p:nvSpPr>
        <p:spPr>
          <a:xfrm>
            <a:off x="1744510" y="4509120"/>
            <a:ext cx="5712179" cy="504057"/>
          </a:xfrm>
        </p:spPr>
        <p:txBody>
          <a:bodyPr>
            <a:normAutofit/>
          </a:bodyPr>
          <a:lstStyle/>
          <a:p>
            <a:r>
              <a:rPr lang="it-IT" sz="2400" b="1" dirty="0" smtClean="0">
                <a:solidFill>
                  <a:srgbClr val="D0DF0F"/>
                </a:solidFill>
                <a:effectLst/>
                <a:latin typeface="Rod" panose="02030509050101010101" pitchFamily="49" charset="-79"/>
                <a:cs typeface="Rod" panose="02030509050101010101" pitchFamily="49" charset="-79"/>
              </a:rPr>
              <a:t>Reggio Emilia 8 maggio 2015 </a:t>
            </a:r>
            <a:endParaRPr lang="it-IT" sz="2400" b="1" dirty="0">
              <a:solidFill>
                <a:srgbClr val="D0DF0F"/>
              </a:solidFill>
              <a:effectLst/>
              <a:latin typeface="Rod" panose="02030509050101010101" pitchFamily="49" charset="-79"/>
              <a:cs typeface="Rod" panose="02030509050101010101" pitchFamily="49" charset="-79"/>
            </a:endParaRPr>
          </a:p>
        </p:txBody>
      </p:sp>
    </p:spTree>
    <p:extLst>
      <p:ext uri="{BB962C8B-B14F-4D97-AF65-F5344CB8AC3E}">
        <p14:creationId xmlns:p14="http://schemas.microsoft.com/office/powerpoint/2010/main" val="2637317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692696"/>
            <a:ext cx="7765322" cy="970450"/>
          </a:xfrm>
        </p:spPr>
        <p:txBody>
          <a:bodyPr>
            <a:noAutofit/>
          </a:bodyPr>
          <a:lstStyle/>
          <a:p>
            <a:pPr algn="ctr"/>
            <a:r>
              <a:rPr lang="it-IT" sz="3000" b="1" dirty="0" smtClean="0">
                <a:solidFill>
                  <a:srgbClr val="D0DF0F"/>
                </a:solidFill>
                <a:effectLst/>
              </a:rPr>
              <a:t>PRINCIPI FONDAMENTALI SULLA PROVA</a:t>
            </a:r>
            <a:br>
              <a:rPr lang="it-IT" sz="3000" b="1" dirty="0" smtClean="0">
                <a:solidFill>
                  <a:srgbClr val="D0DF0F"/>
                </a:solidFill>
                <a:effectLst/>
              </a:rPr>
            </a:br>
            <a:r>
              <a:rPr lang="it-IT" sz="3000" b="1" dirty="0">
                <a:solidFill>
                  <a:srgbClr val="D0DF0F"/>
                </a:solidFill>
                <a:effectLst/>
              </a:rPr>
              <a:t/>
            </a:r>
            <a:br>
              <a:rPr lang="it-IT" sz="3000" b="1" dirty="0">
                <a:solidFill>
                  <a:srgbClr val="D0DF0F"/>
                </a:solidFill>
                <a:effectLst/>
              </a:rPr>
            </a:br>
            <a:r>
              <a:rPr lang="it-IT" sz="3000" b="1" dirty="0" smtClean="0">
                <a:solidFill>
                  <a:srgbClr val="D0DF0F"/>
                </a:solidFill>
                <a:effectLst/>
              </a:rPr>
              <a:t>1. Principio di disponibilità della prova: art 115 </a:t>
            </a:r>
            <a:r>
              <a:rPr lang="it-IT" sz="3000" b="1" dirty="0" err="1" smtClean="0">
                <a:solidFill>
                  <a:srgbClr val="D0DF0F"/>
                </a:solidFill>
                <a:effectLst/>
              </a:rPr>
              <a:t>cpc</a:t>
            </a:r>
            <a:endParaRPr lang="it-IT" sz="3000" b="1" dirty="0">
              <a:solidFill>
                <a:srgbClr val="D0DF0F"/>
              </a:solidFill>
              <a:effectLst/>
            </a:endParaRPr>
          </a:p>
        </p:txBody>
      </p:sp>
      <p:sp>
        <p:nvSpPr>
          <p:cNvPr id="3" name="Segnaposto contenuto 2"/>
          <p:cNvSpPr>
            <a:spLocks noGrp="1"/>
          </p:cNvSpPr>
          <p:nvPr>
            <p:ph idx="1"/>
          </p:nvPr>
        </p:nvSpPr>
        <p:spPr>
          <a:xfrm>
            <a:off x="179512" y="2492896"/>
            <a:ext cx="8496944" cy="4158143"/>
          </a:xfrm>
        </p:spPr>
        <p:txBody>
          <a:bodyPr>
            <a:normAutofit/>
          </a:bodyPr>
          <a:lstStyle/>
          <a:p>
            <a:pPr algn="just">
              <a:buFont typeface="Aharoni" panose="02010803020104030203" pitchFamily="2" charset="-79"/>
              <a:buChar char="–"/>
            </a:pPr>
            <a:r>
              <a:rPr lang="it-IT" sz="2400" b="1" dirty="0" smtClean="0">
                <a:solidFill>
                  <a:schemeClr val="tx1"/>
                </a:solidFill>
                <a:effectLst/>
              </a:rPr>
              <a:t>Salvi i casi previsti dalla legge, il giudice deve porre a fondamento della decisione le prove proposte dalle parti, nonché i fatti non specificamente contestati dalla parte costituita</a:t>
            </a:r>
          </a:p>
          <a:p>
            <a:pPr algn="just">
              <a:buFont typeface="Aharoni" panose="02010803020104030203" pitchFamily="2" charset="-79"/>
              <a:buChar char="–"/>
            </a:pPr>
            <a:r>
              <a:rPr lang="it-IT" sz="2400" b="1" dirty="0" smtClean="0">
                <a:solidFill>
                  <a:schemeClr val="tx1"/>
                </a:solidFill>
                <a:effectLst/>
              </a:rPr>
              <a:t>Il giudice può tuttavia, senza bisogno di prova, porre a fondamento della decisione le nozioni di fatto che rientrano nella comune esperienza </a:t>
            </a:r>
            <a:endParaRPr lang="it-IT" sz="2400" b="1" dirty="0">
              <a:solidFill>
                <a:schemeClr val="tx1"/>
              </a:solidFill>
              <a:effectLst/>
            </a:endParaRPr>
          </a:p>
        </p:txBody>
      </p:sp>
    </p:spTree>
    <p:extLst>
      <p:ext uri="{BB962C8B-B14F-4D97-AF65-F5344CB8AC3E}">
        <p14:creationId xmlns:p14="http://schemas.microsoft.com/office/powerpoint/2010/main" val="3607343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04664"/>
            <a:ext cx="8496944" cy="970450"/>
          </a:xfrm>
        </p:spPr>
        <p:txBody>
          <a:bodyPr>
            <a:noAutofit/>
          </a:bodyPr>
          <a:lstStyle/>
          <a:p>
            <a:r>
              <a:rPr lang="it-IT" sz="3200" b="1" dirty="0" smtClean="0">
                <a:solidFill>
                  <a:srgbClr val="D0DF0F"/>
                </a:solidFill>
                <a:effectLst/>
              </a:rPr>
              <a:t>2. </a:t>
            </a:r>
            <a:r>
              <a:rPr lang="it-IT" sz="3000" b="1" dirty="0" smtClean="0">
                <a:solidFill>
                  <a:srgbClr val="D0DF0F"/>
                </a:solidFill>
                <a:effectLst/>
              </a:rPr>
              <a:t>Principio di libera valutazione della prova</a:t>
            </a:r>
            <a:endParaRPr lang="it-IT" sz="3000" b="1" dirty="0">
              <a:solidFill>
                <a:srgbClr val="D0DF0F"/>
              </a:solidFill>
              <a:effectLst/>
            </a:endParaRPr>
          </a:p>
        </p:txBody>
      </p:sp>
      <p:sp>
        <p:nvSpPr>
          <p:cNvPr id="3" name="Segnaposto contenuto 2"/>
          <p:cNvSpPr>
            <a:spLocks noGrp="1"/>
          </p:cNvSpPr>
          <p:nvPr>
            <p:ph idx="1"/>
          </p:nvPr>
        </p:nvSpPr>
        <p:spPr>
          <a:xfrm>
            <a:off x="0" y="1732450"/>
            <a:ext cx="8892480" cy="4720886"/>
          </a:xfrm>
        </p:spPr>
        <p:txBody>
          <a:bodyPr>
            <a:normAutofit/>
          </a:bodyPr>
          <a:lstStyle/>
          <a:p>
            <a:pPr algn="just">
              <a:buFont typeface="Aharoni" panose="02010803020104030203" pitchFamily="2" charset="-79"/>
              <a:buChar char="–"/>
            </a:pPr>
            <a:r>
              <a:rPr lang="it-IT" b="1" dirty="0" smtClean="0">
                <a:solidFill>
                  <a:schemeClr val="tx1"/>
                </a:solidFill>
                <a:effectLst/>
              </a:rPr>
              <a:t>Il giudice deve valutare le prove secondo il suo prudente apprezzamento, salvo che la legge disponga altrimenti.</a:t>
            </a:r>
          </a:p>
          <a:p>
            <a:pPr algn="just">
              <a:buFont typeface="Aharoni" panose="02010803020104030203" pitchFamily="2" charset="-79"/>
              <a:buChar char="–"/>
            </a:pPr>
            <a:r>
              <a:rPr lang="it-IT" b="1" dirty="0" smtClean="0">
                <a:solidFill>
                  <a:schemeClr val="tx1"/>
                </a:solidFill>
                <a:effectLst/>
              </a:rPr>
              <a:t>Il giudice può desumere argomenti di prova dalle risposte delle parti dal rifiuto ingiustificato a consentire le ispezioni. In generale dal contegno delle parti nel processo.</a:t>
            </a:r>
          </a:p>
          <a:p>
            <a:pPr algn="just">
              <a:buFont typeface="Aharoni" panose="02010803020104030203" pitchFamily="2" charset="-79"/>
              <a:buChar char="–"/>
            </a:pPr>
            <a:r>
              <a:rPr lang="it-IT" b="1" dirty="0" smtClean="0">
                <a:solidFill>
                  <a:schemeClr val="tx1"/>
                </a:solidFill>
                <a:effectLst/>
              </a:rPr>
              <a:t>Questa norma riguarda </a:t>
            </a:r>
            <a:r>
              <a:rPr lang="it-IT" b="1" u="sng" dirty="0" smtClean="0">
                <a:solidFill>
                  <a:schemeClr val="tx1"/>
                </a:solidFill>
                <a:effectLst/>
              </a:rPr>
              <a:t>direttamente il </a:t>
            </a:r>
            <a:r>
              <a:rPr lang="it-IT" b="1" u="sng" dirty="0" err="1" smtClean="0">
                <a:solidFill>
                  <a:schemeClr val="tx1"/>
                </a:solidFill>
                <a:effectLst/>
              </a:rPr>
              <a:t>ctu</a:t>
            </a:r>
            <a:r>
              <a:rPr lang="it-IT" b="1" dirty="0" smtClean="0">
                <a:solidFill>
                  <a:schemeClr val="tx1"/>
                </a:solidFill>
                <a:effectLst/>
              </a:rPr>
              <a:t> in quanto ausiliario del giudice.</a:t>
            </a:r>
          </a:p>
          <a:p>
            <a:pPr algn="just">
              <a:buFont typeface="Aharoni" panose="02010803020104030203" pitchFamily="2" charset="-79"/>
              <a:buChar char="–"/>
            </a:pPr>
            <a:r>
              <a:rPr lang="it-IT" b="1" dirty="0" smtClean="0">
                <a:solidFill>
                  <a:schemeClr val="tx1"/>
                </a:solidFill>
                <a:effectLst/>
              </a:rPr>
              <a:t>La norma introduce la distinzione tra prove liberamente valutabili e prove </a:t>
            </a:r>
            <a:r>
              <a:rPr lang="it-IT" b="1" dirty="0" smtClean="0">
                <a:solidFill>
                  <a:schemeClr val="tx1"/>
                </a:solidFill>
                <a:effectLst/>
              </a:rPr>
              <a:t>legali </a:t>
            </a:r>
            <a:r>
              <a:rPr lang="it-IT" b="1" dirty="0" smtClean="0">
                <a:solidFill>
                  <a:schemeClr val="tx1"/>
                </a:solidFill>
                <a:effectLst/>
              </a:rPr>
              <a:t>che vincolano il giudizio del giudice.</a:t>
            </a:r>
            <a:endParaRPr lang="it-IT" b="1" dirty="0">
              <a:solidFill>
                <a:schemeClr val="tx1"/>
              </a:solidFill>
              <a:effectLst/>
            </a:endParaRPr>
          </a:p>
        </p:txBody>
      </p:sp>
    </p:spTree>
    <p:extLst>
      <p:ext uri="{BB962C8B-B14F-4D97-AF65-F5344CB8AC3E}">
        <p14:creationId xmlns:p14="http://schemas.microsoft.com/office/powerpoint/2010/main" val="529606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3335" y="154294"/>
            <a:ext cx="7765322" cy="826434"/>
          </a:xfrm>
        </p:spPr>
        <p:txBody>
          <a:bodyPr>
            <a:normAutofit/>
          </a:bodyPr>
          <a:lstStyle/>
          <a:p>
            <a:pPr algn="ctr"/>
            <a:r>
              <a:rPr lang="it-IT" sz="3200" b="1" dirty="0" smtClean="0">
                <a:solidFill>
                  <a:srgbClr val="D0DF0F"/>
                </a:solidFill>
                <a:effectLst/>
              </a:rPr>
              <a:t>PROVE DIRETTE E PROVE INDIRETTE</a:t>
            </a:r>
            <a:endParaRPr lang="it-IT" sz="3200" b="1" dirty="0">
              <a:solidFill>
                <a:srgbClr val="D0DF0F"/>
              </a:solidFill>
              <a:effectLst/>
            </a:endParaRPr>
          </a:p>
        </p:txBody>
      </p:sp>
      <p:sp>
        <p:nvSpPr>
          <p:cNvPr id="3" name="Segnaposto contenuto 2"/>
          <p:cNvSpPr>
            <a:spLocks noGrp="1"/>
          </p:cNvSpPr>
          <p:nvPr>
            <p:ph idx="1"/>
          </p:nvPr>
        </p:nvSpPr>
        <p:spPr>
          <a:xfrm>
            <a:off x="251520" y="980728"/>
            <a:ext cx="8568952" cy="5877272"/>
          </a:xfrm>
        </p:spPr>
        <p:txBody>
          <a:bodyPr>
            <a:noAutofit/>
          </a:bodyPr>
          <a:lstStyle/>
          <a:p>
            <a:pPr algn="just">
              <a:buFont typeface="Aharoni" panose="02010803020104030203" pitchFamily="2" charset="-79"/>
              <a:buChar char="–"/>
            </a:pPr>
            <a:r>
              <a:rPr lang="it-IT" sz="1600" b="1" dirty="0" smtClean="0">
                <a:solidFill>
                  <a:schemeClr val="tx1"/>
                </a:solidFill>
                <a:effectLst/>
              </a:rPr>
              <a:t>Le regole probatorie che valgono per il giudice debbono valere anche per il </a:t>
            </a:r>
            <a:r>
              <a:rPr lang="it-IT" sz="1600" b="1" dirty="0" err="1" smtClean="0">
                <a:solidFill>
                  <a:schemeClr val="tx1"/>
                </a:solidFill>
                <a:effectLst/>
              </a:rPr>
              <a:t>ctu</a:t>
            </a:r>
            <a:r>
              <a:rPr lang="it-IT" sz="1600" b="1" dirty="0" smtClean="0">
                <a:solidFill>
                  <a:schemeClr val="tx1"/>
                </a:solidFill>
                <a:effectLst/>
              </a:rPr>
              <a:t> il quale, quando opera nel processo</a:t>
            </a:r>
            <a:r>
              <a:rPr lang="it-IT" sz="1600" b="1" dirty="0" smtClean="0">
                <a:solidFill>
                  <a:schemeClr val="tx1"/>
                </a:solidFill>
                <a:effectLst/>
              </a:rPr>
              <a:t>, </a:t>
            </a:r>
            <a:r>
              <a:rPr lang="it-IT" sz="1600" b="1" dirty="0" err="1" smtClean="0">
                <a:solidFill>
                  <a:schemeClr val="tx1"/>
                </a:solidFill>
                <a:effectLst/>
              </a:rPr>
              <a:t>sottosta</a:t>
            </a:r>
            <a:r>
              <a:rPr lang="it-IT" sz="1600" b="1" dirty="0" smtClean="0">
                <a:solidFill>
                  <a:schemeClr val="tx1"/>
                </a:solidFill>
                <a:effectLst/>
              </a:rPr>
              <a:t> </a:t>
            </a:r>
            <a:r>
              <a:rPr lang="it-IT" sz="1600" b="1" dirty="0" smtClean="0">
                <a:solidFill>
                  <a:schemeClr val="tx1"/>
                </a:solidFill>
                <a:effectLst/>
              </a:rPr>
              <a:t>alla stessa logica argomentativa alla quale è vincolato il giudice.</a:t>
            </a:r>
          </a:p>
          <a:p>
            <a:pPr algn="just">
              <a:buFont typeface="Aharoni" panose="02010803020104030203" pitchFamily="2" charset="-79"/>
              <a:buChar char="–"/>
            </a:pPr>
            <a:r>
              <a:rPr lang="it-IT" sz="1600" b="1" dirty="0" smtClean="0">
                <a:solidFill>
                  <a:schemeClr val="tx1"/>
                </a:solidFill>
                <a:effectLst/>
              </a:rPr>
              <a:t>A monte il </a:t>
            </a:r>
            <a:r>
              <a:rPr lang="it-IT" sz="1600" b="1" dirty="0" err="1" smtClean="0">
                <a:solidFill>
                  <a:schemeClr val="tx1"/>
                </a:solidFill>
                <a:effectLst/>
              </a:rPr>
              <a:t>ctu</a:t>
            </a:r>
            <a:r>
              <a:rPr lang="it-IT" sz="1600" b="1" dirty="0" smtClean="0">
                <a:solidFill>
                  <a:schemeClr val="tx1"/>
                </a:solidFill>
                <a:effectLst/>
              </a:rPr>
              <a:t> opera pur sempre con il metodo scientifico che non è però estraneo alla logica giudiziale.</a:t>
            </a:r>
          </a:p>
          <a:p>
            <a:pPr algn="just">
              <a:buFont typeface="Aharoni" panose="02010803020104030203" pitchFamily="2" charset="-79"/>
              <a:buChar char="–"/>
            </a:pPr>
            <a:r>
              <a:rPr lang="it-IT" sz="1600" b="1" dirty="0" smtClean="0">
                <a:solidFill>
                  <a:srgbClr val="D0DF0F"/>
                </a:solidFill>
                <a:effectLst/>
              </a:rPr>
              <a:t>Prove dirette</a:t>
            </a:r>
            <a:r>
              <a:rPr lang="it-IT" sz="1600" b="1" dirty="0" smtClean="0">
                <a:solidFill>
                  <a:schemeClr val="tx1"/>
                </a:solidFill>
                <a:effectLst/>
              </a:rPr>
              <a:t>: idonee a far conoscere immediatamente il fatto da provarsi </a:t>
            </a:r>
            <a:r>
              <a:rPr lang="it-IT" sz="1400" b="1" dirty="0" smtClean="0">
                <a:solidFill>
                  <a:schemeClr val="tx1"/>
                </a:solidFill>
                <a:effectLst/>
              </a:rPr>
              <a:t>(testimonianza, documento, confessione, esperimento tecnico, consulenza ecc.)</a:t>
            </a:r>
            <a:r>
              <a:rPr lang="it-IT" sz="1600" b="1" dirty="0" smtClean="0">
                <a:solidFill>
                  <a:schemeClr val="tx1"/>
                </a:solidFill>
                <a:effectLst/>
              </a:rPr>
              <a:t>.</a:t>
            </a:r>
          </a:p>
          <a:p>
            <a:pPr algn="just">
              <a:buFont typeface="Aharoni" panose="02010803020104030203" pitchFamily="2" charset="-79"/>
              <a:buChar char="–"/>
            </a:pPr>
            <a:r>
              <a:rPr lang="it-IT" sz="1600" b="1" dirty="0" smtClean="0">
                <a:solidFill>
                  <a:srgbClr val="D0DF0F"/>
                </a:solidFill>
                <a:effectLst/>
              </a:rPr>
              <a:t>Prova indiretta o per indizi</a:t>
            </a:r>
            <a:r>
              <a:rPr lang="it-IT" sz="1600" b="1" dirty="0" smtClean="0">
                <a:solidFill>
                  <a:schemeClr val="tx1"/>
                </a:solidFill>
                <a:effectLst/>
              </a:rPr>
              <a:t>: dalla prova di uno o più fatti e quindi dalla conoscenza di questi si può risalire attraverso un’operazione logica al fatto da provarsi.</a:t>
            </a:r>
          </a:p>
          <a:p>
            <a:pPr algn="just">
              <a:buFont typeface="Aharoni" panose="02010803020104030203" pitchFamily="2" charset="-79"/>
              <a:buChar char="–"/>
            </a:pPr>
            <a:r>
              <a:rPr lang="it-IT" sz="1600" b="1" dirty="0" smtClean="0">
                <a:solidFill>
                  <a:schemeClr val="tx1"/>
                </a:solidFill>
                <a:effectLst/>
              </a:rPr>
              <a:t>L’operazione per cui da un fatto noto si risale logicamente ad un fatto ignoto si chiama </a:t>
            </a:r>
            <a:r>
              <a:rPr lang="it-IT" sz="1600" b="1" dirty="0" smtClean="0">
                <a:solidFill>
                  <a:srgbClr val="D0DF0F"/>
                </a:solidFill>
                <a:effectLst/>
              </a:rPr>
              <a:t>presunzione semplice</a:t>
            </a:r>
            <a:r>
              <a:rPr lang="it-IT" sz="1600" b="1" dirty="0" smtClean="0">
                <a:solidFill>
                  <a:schemeClr val="tx1"/>
                </a:solidFill>
                <a:effectLst/>
              </a:rPr>
              <a:t>. Il fatto noto è l’indizio: non può essere a sua volta presunto, benché nessuna norma lo vieti. Tutto sta nel verificare la gravità dell’indizio in concreto.</a:t>
            </a:r>
          </a:p>
          <a:p>
            <a:pPr algn="just">
              <a:buFont typeface="Aharoni" panose="02010803020104030203" pitchFamily="2" charset="-79"/>
              <a:buChar char="–"/>
            </a:pPr>
            <a:r>
              <a:rPr lang="it-IT" sz="1600" b="1" dirty="0" smtClean="0">
                <a:solidFill>
                  <a:schemeClr val="tx1"/>
                </a:solidFill>
                <a:effectLst/>
              </a:rPr>
              <a:t>Il fatto ignoto non deve essere l’unico riflesso possibile del fatto «noto». Sufficiente la rilevante probabilità della dipendenza dell’uno dall’altro secondo criteri di regolarità causale.</a:t>
            </a:r>
            <a:endParaRPr lang="it-IT" sz="1600" b="1" dirty="0">
              <a:solidFill>
                <a:schemeClr val="tx1"/>
              </a:solidFill>
              <a:effectLst/>
            </a:endParaRPr>
          </a:p>
        </p:txBody>
      </p:sp>
    </p:spTree>
    <p:extLst>
      <p:ext uri="{BB962C8B-B14F-4D97-AF65-F5344CB8AC3E}">
        <p14:creationId xmlns:p14="http://schemas.microsoft.com/office/powerpoint/2010/main" val="23413783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188640"/>
            <a:ext cx="7765322" cy="970450"/>
          </a:xfrm>
        </p:spPr>
        <p:txBody>
          <a:bodyPr>
            <a:normAutofit/>
          </a:bodyPr>
          <a:lstStyle/>
          <a:p>
            <a:pPr algn="ctr"/>
            <a:r>
              <a:rPr lang="it-IT" sz="3200" b="1" dirty="0" smtClean="0">
                <a:solidFill>
                  <a:srgbClr val="D0DF0F"/>
                </a:solidFill>
                <a:effectLst/>
              </a:rPr>
              <a:t>PESO DELLA PROVA INDIZIARIA</a:t>
            </a:r>
            <a:endParaRPr lang="it-IT" sz="3200" b="1" dirty="0">
              <a:solidFill>
                <a:srgbClr val="D0DF0F"/>
              </a:solidFill>
              <a:effectLst/>
            </a:endParaRPr>
          </a:p>
        </p:txBody>
      </p:sp>
      <p:sp>
        <p:nvSpPr>
          <p:cNvPr id="3" name="Segnaposto contenuto 2"/>
          <p:cNvSpPr>
            <a:spLocks noGrp="1"/>
          </p:cNvSpPr>
          <p:nvPr>
            <p:ph idx="1"/>
          </p:nvPr>
        </p:nvSpPr>
        <p:spPr>
          <a:xfrm>
            <a:off x="0" y="1159090"/>
            <a:ext cx="9036496" cy="5698910"/>
          </a:xfrm>
        </p:spPr>
        <p:txBody>
          <a:bodyPr>
            <a:normAutofit lnSpcReduction="10000"/>
          </a:bodyPr>
          <a:lstStyle/>
          <a:p>
            <a:pPr algn="just">
              <a:buFont typeface="Aharoni" panose="02010803020104030203" pitchFamily="2" charset="-79"/>
              <a:buChar char="–"/>
            </a:pPr>
            <a:r>
              <a:rPr lang="it-IT" b="1" dirty="0" smtClean="0">
                <a:solidFill>
                  <a:schemeClr val="tx1"/>
                </a:solidFill>
                <a:effectLst/>
              </a:rPr>
              <a:t>Art. 2729 c.c.: </a:t>
            </a:r>
          </a:p>
          <a:p>
            <a:pPr lvl="1" algn="just">
              <a:buFont typeface="Aharoni" panose="02010803020104030203" pitchFamily="2" charset="-79"/>
              <a:buChar char="–"/>
            </a:pPr>
            <a:r>
              <a:rPr lang="it-IT" b="1" dirty="0" smtClean="0">
                <a:solidFill>
                  <a:schemeClr val="tx1"/>
                </a:solidFill>
                <a:effectLst/>
              </a:rPr>
              <a:t>Attribuisce rilievo alle sole presunzioni « gravi precise concordanti».</a:t>
            </a:r>
          </a:p>
          <a:p>
            <a:pPr lvl="1" algn="just">
              <a:buFont typeface="Aharoni" panose="02010803020104030203" pitchFamily="2" charset="-79"/>
              <a:buChar char="–"/>
            </a:pPr>
            <a:r>
              <a:rPr lang="it-IT" b="1" dirty="0" smtClean="0">
                <a:solidFill>
                  <a:schemeClr val="tx1"/>
                </a:solidFill>
                <a:effectLst/>
              </a:rPr>
              <a:t>Esclude il loro impiego nei casi in cui non è ammessa la prova per testimoni.</a:t>
            </a:r>
          </a:p>
          <a:p>
            <a:pPr algn="just">
              <a:buFont typeface="Aharoni" panose="02010803020104030203" pitchFamily="2" charset="-79"/>
              <a:buChar char="–"/>
            </a:pPr>
            <a:r>
              <a:rPr lang="it-IT" b="1" dirty="0" smtClean="0">
                <a:solidFill>
                  <a:schemeClr val="tx1"/>
                </a:solidFill>
                <a:effectLst/>
              </a:rPr>
              <a:t>L’indizio non è propriamente una prova ma un mezzo di elaborazione della prova raggiunta con altri mezzi.</a:t>
            </a:r>
          </a:p>
          <a:p>
            <a:pPr algn="just">
              <a:buFont typeface="Aharoni" panose="02010803020104030203" pitchFamily="2" charset="-79"/>
              <a:buChar char="–"/>
            </a:pPr>
            <a:r>
              <a:rPr lang="it-IT" b="1" dirty="0" smtClean="0">
                <a:solidFill>
                  <a:schemeClr val="tx1"/>
                </a:solidFill>
                <a:effectLst/>
              </a:rPr>
              <a:t>La consulenza tecnica può fare ricorso al ragionamento indiziario purché colleghi tra loro dati tecnici acquisiti con il metodo scientifico, all’interno del quale dovrebbe valere il principio falsificazionista.</a:t>
            </a:r>
          </a:p>
          <a:p>
            <a:pPr algn="just">
              <a:buFont typeface="Aharoni" panose="02010803020104030203" pitchFamily="2" charset="-79"/>
              <a:buChar char="–"/>
            </a:pPr>
            <a:r>
              <a:rPr lang="it-IT" b="1" dirty="0" smtClean="0">
                <a:solidFill>
                  <a:schemeClr val="tx1"/>
                </a:solidFill>
                <a:effectLst/>
              </a:rPr>
              <a:t>Di altri dati, ad esempio dichiarazioni di persone informate, si può tenere conto ma solo all’interno e rispetto al giudizio finale della consulenza, dovendosi dare atto dei criteri di credibilità valorizzati dal consulente che deve tenere conto dell’intrinseca aleatorietà della prova testimoniale.</a:t>
            </a:r>
            <a:endParaRPr lang="it-IT" b="1" dirty="0">
              <a:solidFill>
                <a:schemeClr val="tx1"/>
              </a:solidFill>
              <a:effectLst/>
            </a:endParaRPr>
          </a:p>
        </p:txBody>
      </p:sp>
    </p:spTree>
    <p:extLst>
      <p:ext uri="{BB962C8B-B14F-4D97-AF65-F5344CB8AC3E}">
        <p14:creationId xmlns:p14="http://schemas.microsoft.com/office/powerpoint/2010/main" val="110934522"/>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1098"/>
            <a:ext cx="7765322" cy="970450"/>
          </a:xfrm>
        </p:spPr>
        <p:txBody>
          <a:bodyPr>
            <a:normAutofit/>
          </a:bodyPr>
          <a:lstStyle/>
          <a:p>
            <a:pPr algn="ctr"/>
            <a:r>
              <a:rPr lang="it-IT" sz="3200" b="1" dirty="0" smtClean="0">
                <a:solidFill>
                  <a:srgbClr val="D0DF0F"/>
                </a:solidFill>
                <a:effectLst/>
              </a:rPr>
              <a:t>DIVERSA EFFICACIA DELLA PROVA</a:t>
            </a:r>
            <a:endParaRPr lang="it-IT" sz="3200" b="1" dirty="0">
              <a:solidFill>
                <a:srgbClr val="D0DF0F"/>
              </a:solidFill>
              <a:effectLst/>
            </a:endParaRPr>
          </a:p>
        </p:txBody>
      </p:sp>
      <p:sp>
        <p:nvSpPr>
          <p:cNvPr id="3" name="Segnaposto contenuto 2"/>
          <p:cNvSpPr>
            <a:spLocks noGrp="1"/>
          </p:cNvSpPr>
          <p:nvPr>
            <p:ph idx="1"/>
          </p:nvPr>
        </p:nvSpPr>
        <p:spPr>
          <a:xfrm>
            <a:off x="0" y="1124744"/>
            <a:ext cx="8964488" cy="5733256"/>
          </a:xfrm>
        </p:spPr>
        <p:txBody>
          <a:bodyPr>
            <a:noAutofit/>
          </a:bodyPr>
          <a:lstStyle/>
          <a:p>
            <a:pPr>
              <a:buFont typeface="Aharoni" panose="02010803020104030203" pitchFamily="2" charset="-79"/>
              <a:buChar char="–"/>
            </a:pPr>
            <a:r>
              <a:rPr lang="it-IT" sz="1500" b="1" dirty="0" smtClean="0">
                <a:solidFill>
                  <a:schemeClr val="tx1"/>
                </a:solidFill>
                <a:effectLst/>
              </a:rPr>
              <a:t>Si distingue tra </a:t>
            </a:r>
            <a:r>
              <a:rPr lang="it-IT" sz="1500" b="1" u="sng" dirty="0" smtClean="0">
                <a:solidFill>
                  <a:srgbClr val="D0DF0F"/>
                </a:solidFill>
                <a:effectLst/>
              </a:rPr>
              <a:t>prova piena </a:t>
            </a:r>
            <a:r>
              <a:rPr lang="it-IT" sz="1500" b="1" dirty="0" smtClean="0">
                <a:solidFill>
                  <a:schemeClr val="tx1"/>
                </a:solidFill>
                <a:effectLst/>
              </a:rPr>
              <a:t>e </a:t>
            </a:r>
            <a:r>
              <a:rPr lang="it-IT" sz="1500" b="1" u="sng" dirty="0" smtClean="0">
                <a:solidFill>
                  <a:srgbClr val="D0DF0F"/>
                </a:solidFill>
                <a:effectLst/>
              </a:rPr>
              <a:t>prova di verosimiglianza</a:t>
            </a:r>
          </a:p>
          <a:p>
            <a:pPr lvl="1" algn="just">
              <a:buFont typeface="Aharoni" panose="02010803020104030203" pitchFamily="2" charset="-79"/>
              <a:buChar char="–"/>
            </a:pPr>
            <a:r>
              <a:rPr lang="it-IT" sz="1500" b="1" dirty="0" smtClean="0">
                <a:solidFill>
                  <a:schemeClr val="tx1"/>
                </a:solidFill>
                <a:effectLst/>
              </a:rPr>
              <a:t>Quest’ultima è sufficiente nei processi in cui per la decisione del giudice non si richiede la certezza ma la mera probabilità (es. procedimenti cautelari e procedimenti con sommaria istruzione preliminare).</a:t>
            </a:r>
          </a:p>
          <a:p>
            <a:pPr lvl="1" algn="just">
              <a:buFont typeface="Aharoni" panose="02010803020104030203" pitchFamily="2" charset="-79"/>
              <a:buChar char="–"/>
            </a:pPr>
            <a:r>
              <a:rPr lang="it-IT" sz="1500" b="1" dirty="0" smtClean="0">
                <a:solidFill>
                  <a:schemeClr val="tx1"/>
                </a:solidFill>
                <a:effectLst/>
              </a:rPr>
              <a:t>La consulenza tecnica di parte propedeutica alla domanda di ammissione di una </a:t>
            </a:r>
            <a:r>
              <a:rPr lang="it-IT" sz="1500" b="1" dirty="0" err="1" smtClean="0">
                <a:solidFill>
                  <a:schemeClr val="tx1"/>
                </a:solidFill>
                <a:effectLst/>
              </a:rPr>
              <a:t>ctu</a:t>
            </a:r>
            <a:r>
              <a:rPr lang="it-IT" sz="1500" b="1" dirty="0" smtClean="0">
                <a:solidFill>
                  <a:schemeClr val="tx1"/>
                </a:solidFill>
                <a:effectLst/>
              </a:rPr>
              <a:t> può non essere volta alla prova certa ma alla verosimiglianza del fatto da provare.</a:t>
            </a:r>
          </a:p>
          <a:p>
            <a:pPr algn="just">
              <a:buFont typeface="Aharoni" panose="02010803020104030203" pitchFamily="2" charset="-79"/>
              <a:buChar char="–"/>
            </a:pPr>
            <a:r>
              <a:rPr lang="it-IT" sz="1500" b="1" dirty="0" smtClean="0">
                <a:solidFill>
                  <a:schemeClr val="tx1"/>
                </a:solidFill>
                <a:effectLst/>
              </a:rPr>
              <a:t>Si distingue ancora tra </a:t>
            </a:r>
            <a:r>
              <a:rPr lang="it-IT" sz="1500" b="1" u="sng" dirty="0" smtClean="0">
                <a:solidFill>
                  <a:srgbClr val="D0DF0F"/>
                </a:solidFill>
                <a:effectLst/>
              </a:rPr>
              <a:t>prova propriamente detta</a:t>
            </a:r>
            <a:r>
              <a:rPr lang="it-IT" sz="1500" b="1" dirty="0" smtClean="0">
                <a:solidFill>
                  <a:srgbClr val="D0DF0F"/>
                </a:solidFill>
                <a:effectLst/>
              </a:rPr>
              <a:t> </a:t>
            </a:r>
            <a:r>
              <a:rPr lang="it-IT" sz="1500" b="1" dirty="0" smtClean="0">
                <a:solidFill>
                  <a:schemeClr val="tx1"/>
                </a:solidFill>
                <a:effectLst/>
              </a:rPr>
              <a:t>e </a:t>
            </a:r>
            <a:r>
              <a:rPr lang="it-IT" sz="1500" b="1" u="sng" dirty="0" smtClean="0">
                <a:solidFill>
                  <a:srgbClr val="D0DF0F"/>
                </a:solidFill>
                <a:effectLst/>
              </a:rPr>
              <a:t>argomento di prova</a:t>
            </a:r>
            <a:r>
              <a:rPr lang="it-IT" sz="1500" b="1" dirty="0" smtClean="0">
                <a:solidFill>
                  <a:schemeClr val="tx1"/>
                </a:solidFill>
                <a:effectLst/>
              </a:rPr>
              <a:t>.</a:t>
            </a:r>
          </a:p>
          <a:p>
            <a:pPr lvl="1" algn="just">
              <a:buFont typeface="Aharoni" panose="02010803020104030203" pitchFamily="2" charset="-79"/>
              <a:buChar char="–"/>
            </a:pPr>
            <a:r>
              <a:rPr lang="it-IT" sz="1500" b="1" dirty="0" smtClean="0">
                <a:solidFill>
                  <a:schemeClr val="tx1"/>
                </a:solidFill>
                <a:effectLst/>
              </a:rPr>
              <a:t>L’argomento di prova è desumibile dal contegno delle parti nel processo ( 116/2 ).</a:t>
            </a:r>
          </a:p>
          <a:p>
            <a:pPr lvl="1" algn="just">
              <a:buFont typeface="Aharoni" panose="02010803020104030203" pitchFamily="2" charset="-79"/>
              <a:buChar char="–"/>
            </a:pPr>
            <a:r>
              <a:rPr lang="it-IT" sz="1500" b="1" dirty="0" smtClean="0">
                <a:solidFill>
                  <a:schemeClr val="tx1"/>
                </a:solidFill>
                <a:effectLst/>
              </a:rPr>
              <a:t>Offre soltanto al giudice elementi di valutazione di altre prove. Ad esempio il giudice può ritenere </a:t>
            </a:r>
            <a:r>
              <a:rPr lang="it-IT" sz="1500" b="1" dirty="0" smtClean="0">
                <a:solidFill>
                  <a:schemeClr val="tx1"/>
                </a:solidFill>
                <a:effectLst/>
              </a:rPr>
              <a:t>provato </a:t>
            </a:r>
            <a:r>
              <a:rPr lang="it-IT" sz="1500" b="1" dirty="0" smtClean="0">
                <a:solidFill>
                  <a:schemeClr val="tx1"/>
                </a:solidFill>
                <a:effectLst/>
              </a:rPr>
              <a:t>un fatto che il consulente ritiene probabile e che sarebbe stato accertato con certezza o con più alto grado di probabilità, senza il comportamento ostruzionistico della parte </a:t>
            </a:r>
            <a:r>
              <a:rPr lang="it-IT" sz="1500" b="1" dirty="0" err="1" smtClean="0">
                <a:solidFill>
                  <a:schemeClr val="tx1"/>
                </a:solidFill>
                <a:effectLst/>
              </a:rPr>
              <a:t>controinteressata</a:t>
            </a:r>
            <a:r>
              <a:rPr lang="it-IT" sz="1500" b="1" dirty="0" smtClean="0">
                <a:solidFill>
                  <a:schemeClr val="tx1"/>
                </a:solidFill>
                <a:effectLst/>
              </a:rPr>
              <a:t>.</a:t>
            </a:r>
          </a:p>
          <a:p>
            <a:pPr lvl="1" algn="just">
              <a:buFont typeface="Aharoni" panose="02010803020104030203" pitchFamily="2" charset="-79"/>
              <a:buChar char="–"/>
            </a:pPr>
            <a:r>
              <a:rPr lang="it-IT" sz="1500" b="1" dirty="0" smtClean="0">
                <a:solidFill>
                  <a:schemeClr val="tx1"/>
                </a:solidFill>
                <a:effectLst/>
              </a:rPr>
              <a:t>L’argomento non può costituire l’unico fondamento per il giudizio di fatto e ciò vale anche per il consulente. Né può concretizzare una presunzione in senso stretto. Va usato con prudente discrezione nel contesto.</a:t>
            </a:r>
            <a:endParaRPr lang="it-IT" sz="1500" b="1" dirty="0">
              <a:solidFill>
                <a:schemeClr val="tx1"/>
              </a:solidFill>
              <a:effectLst/>
            </a:endParaRPr>
          </a:p>
        </p:txBody>
      </p:sp>
    </p:spTree>
    <p:extLst>
      <p:ext uri="{BB962C8B-B14F-4D97-AF65-F5344CB8AC3E}">
        <p14:creationId xmlns:p14="http://schemas.microsoft.com/office/powerpoint/2010/main" val="288827871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0648"/>
            <a:ext cx="9036496" cy="970450"/>
          </a:xfrm>
        </p:spPr>
        <p:txBody>
          <a:bodyPr>
            <a:noAutofit/>
          </a:bodyPr>
          <a:lstStyle/>
          <a:p>
            <a:pPr algn="ctr"/>
            <a:r>
              <a:rPr lang="it-IT" sz="3000" b="1" dirty="0" smtClean="0">
                <a:solidFill>
                  <a:srgbClr val="D0DF0F"/>
                </a:solidFill>
                <a:effectLst/>
              </a:rPr>
              <a:t>RILEVANZA PER IL CONSULENTE AUSILIARIO DELLE PRINCIPALI REGOLE SULLA PROVA</a:t>
            </a:r>
            <a:endParaRPr lang="it-IT" sz="3000" b="1" dirty="0">
              <a:solidFill>
                <a:srgbClr val="D0DF0F"/>
              </a:solidFill>
              <a:effectLst/>
            </a:endParaRPr>
          </a:p>
        </p:txBody>
      </p:sp>
      <p:sp>
        <p:nvSpPr>
          <p:cNvPr id="3" name="Segnaposto contenuto 2"/>
          <p:cNvSpPr>
            <a:spLocks noGrp="1"/>
          </p:cNvSpPr>
          <p:nvPr>
            <p:ph idx="1"/>
          </p:nvPr>
        </p:nvSpPr>
        <p:spPr>
          <a:xfrm>
            <a:off x="179512" y="1340768"/>
            <a:ext cx="8856984" cy="5373216"/>
          </a:xfrm>
        </p:spPr>
        <p:txBody>
          <a:bodyPr>
            <a:noAutofit/>
          </a:bodyPr>
          <a:lstStyle/>
          <a:p>
            <a:pPr algn="just">
              <a:buFont typeface="Aharoni" panose="02010803020104030203" pitchFamily="2" charset="-79"/>
              <a:buChar char="–"/>
            </a:pPr>
            <a:r>
              <a:rPr lang="it-IT" sz="1700" b="1" dirty="0">
                <a:solidFill>
                  <a:schemeClr val="tx1"/>
                </a:solidFill>
                <a:effectLst/>
              </a:rPr>
              <a:t>Nello svolgimento della sua </a:t>
            </a:r>
            <a:r>
              <a:rPr lang="it-IT" sz="1700" b="1" dirty="0" smtClean="0">
                <a:solidFill>
                  <a:schemeClr val="tx1"/>
                </a:solidFill>
                <a:effectLst/>
              </a:rPr>
              <a:t>attività, </a:t>
            </a:r>
            <a:r>
              <a:rPr lang="it-IT" sz="1700" b="1" dirty="0">
                <a:solidFill>
                  <a:schemeClr val="tx1"/>
                </a:solidFill>
                <a:effectLst/>
              </a:rPr>
              <a:t>il consulente deve essere consapevole che il suo lavoro servirà al giudice per il giudizio sul fatto e che il giudice deve attenersi ad alcuni fondamentali principi nel governare la prova e nello stabilire quale delle versioni dei fatti debba ritenersi provata.</a:t>
            </a:r>
          </a:p>
          <a:p>
            <a:pPr algn="just">
              <a:buFont typeface="Aharoni" panose="02010803020104030203" pitchFamily="2" charset="-79"/>
              <a:buChar char="–"/>
            </a:pPr>
            <a:r>
              <a:rPr lang="it-IT" sz="1700" b="1" dirty="0">
                <a:solidFill>
                  <a:schemeClr val="tx1"/>
                </a:solidFill>
                <a:effectLst/>
              </a:rPr>
              <a:t>Il consulente fornisce un ausilio al giudizio sul fatto; egli partecipa quindi indirettamente della fase decisoria.</a:t>
            </a:r>
          </a:p>
          <a:p>
            <a:pPr algn="just">
              <a:buFont typeface="Aharoni" panose="02010803020104030203" pitchFamily="2" charset="-79"/>
              <a:buChar char="–"/>
            </a:pPr>
            <a:r>
              <a:rPr lang="it-IT" sz="1700" b="1" dirty="0">
                <a:solidFill>
                  <a:srgbClr val="D0DF0F"/>
                </a:solidFill>
                <a:effectLst/>
              </a:rPr>
              <a:t>E’ necessario perciò </a:t>
            </a:r>
            <a:r>
              <a:rPr lang="it-IT" sz="1700" b="1" dirty="0" smtClean="0">
                <a:solidFill>
                  <a:srgbClr val="D0DF0F"/>
                </a:solidFill>
                <a:effectLst/>
              </a:rPr>
              <a:t>che il consulente </a:t>
            </a:r>
            <a:r>
              <a:rPr lang="it-IT" sz="1700" b="1" dirty="0">
                <a:solidFill>
                  <a:srgbClr val="D0DF0F"/>
                </a:solidFill>
                <a:effectLst/>
              </a:rPr>
              <a:t>conosca le fondamentali regole decisorie</a:t>
            </a:r>
            <a:r>
              <a:rPr lang="it-IT" sz="1700" b="1" dirty="0">
                <a:solidFill>
                  <a:schemeClr val="tx1"/>
                </a:solidFill>
                <a:effectLst/>
              </a:rPr>
              <a:t> alle quali dovrà orientare i suoi rapporti con le parti nella fase di indagine posto che nel processo civile è previsto che il giudice debba chiedere alle parti chiarimenti e precisazioni.</a:t>
            </a:r>
          </a:p>
          <a:p>
            <a:pPr algn="just">
              <a:buFont typeface="Aharoni" panose="02010803020104030203" pitchFamily="2" charset="-79"/>
              <a:buChar char="–"/>
            </a:pPr>
            <a:r>
              <a:rPr lang="it-IT" sz="1700" b="1" dirty="0">
                <a:solidFill>
                  <a:schemeClr val="tx1"/>
                </a:solidFill>
                <a:effectLst/>
              </a:rPr>
              <a:t>Lo stesso dicasi per la gestione della fase conciliativa nella quale occorre indiscutibilmente, sia pure con prudenza e senza anticipare </a:t>
            </a:r>
            <a:r>
              <a:rPr lang="it-IT" sz="1700" b="1" dirty="0" smtClean="0">
                <a:solidFill>
                  <a:schemeClr val="tx1"/>
                </a:solidFill>
                <a:effectLst/>
              </a:rPr>
              <a:t>giudizi, </a:t>
            </a:r>
            <a:r>
              <a:rPr lang="it-IT" sz="1700" b="1" dirty="0">
                <a:solidFill>
                  <a:schemeClr val="tx1"/>
                </a:solidFill>
                <a:effectLst/>
              </a:rPr>
              <a:t>tenere conto dello stato degli accertamenti e dei risultati progressivamente raggiunti.</a:t>
            </a:r>
          </a:p>
          <a:p>
            <a:pPr algn="just">
              <a:buFont typeface="Aharoni" panose="02010803020104030203" pitchFamily="2" charset="-79"/>
              <a:buChar char="–"/>
            </a:pPr>
            <a:r>
              <a:rPr lang="it-IT" sz="1700" b="1" dirty="0">
                <a:solidFill>
                  <a:schemeClr val="tx1"/>
                </a:solidFill>
                <a:effectLst/>
              </a:rPr>
              <a:t>Tali risultati vanno commisurati con </a:t>
            </a:r>
            <a:r>
              <a:rPr lang="it-IT" sz="1700" b="1" dirty="0" smtClean="0">
                <a:solidFill>
                  <a:schemeClr val="tx1"/>
                </a:solidFill>
                <a:effectLst/>
              </a:rPr>
              <a:t>la </a:t>
            </a:r>
            <a:r>
              <a:rPr lang="it-IT" sz="1700" b="1" dirty="0">
                <a:solidFill>
                  <a:schemeClr val="tx1"/>
                </a:solidFill>
                <a:effectLst/>
              </a:rPr>
              <a:t>posizione delle parti nel processo ed in </a:t>
            </a:r>
            <a:r>
              <a:rPr lang="it-IT" sz="1700" b="1" dirty="0" smtClean="0">
                <a:solidFill>
                  <a:schemeClr val="tx1"/>
                </a:solidFill>
                <a:effectLst/>
              </a:rPr>
              <a:t>particolare </a:t>
            </a:r>
            <a:r>
              <a:rPr lang="it-IT" sz="1700" b="1" dirty="0">
                <a:solidFill>
                  <a:schemeClr val="tx1"/>
                </a:solidFill>
                <a:effectLst/>
              </a:rPr>
              <a:t>con il principio dell’onere della </a:t>
            </a:r>
            <a:r>
              <a:rPr lang="it-IT" sz="1700" b="1" dirty="0" smtClean="0">
                <a:solidFill>
                  <a:schemeClr val="tx1"/>
                </a:solidFill>
                <a:effectLst/>
              </a:rPr>
              <a:t>prova.</a:t>
            </a:r>
            <a:endParaRPr lang="it-IT" sz="1700" b="1" dirty="0">
              <a:solidFill>
                <a:schemeClr val="tx1"/>
              </a:solidFill>
              <a:effectLst/>
            </a:endParaRPr>
          </a:p>
        </p:txBody>
      </p:sp>
    </p:spTree>
    <p:extLst>
      <p:ext uri="{BB962C8B-B14F-4D97-AF65-F5344CB8AC3E}">
        <p14:creationId xmlns:p14="http://schemas.microsoft.com/office/powerpoint/2010/main" val="632644202"/>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38" y="0"/>
            <a:ext cx="9144000" cy="720080"/>
          </a:xfrm>
        </p:spPr>
        <p:txBody>
          <a:bodyPr>
            <a:noAutofit/>
          </a:bodyPr>
          <a:lstStyle/>
          <a:p>
            <a:pPr algn="ctr"/>
            <a:r>
              <a:rPr lang="it-IT" sz="3200" b="1" dirty="0" smtClean="0">
                <a:solidFill>
                  <a:srgbClr val="D0DF0F"/>
                </a:solidFill>
                <a:effectLst/>
              </a:rPr>
              <a:t>PRINCIPIO DELL’ONERE DELLA PROVA</a:t>
            </a:r>
            <a:endParaRPr lang="it-IT" sz="3200" b="1" dirty="0">
              <a:solidFill>
                <a:srgbClr val="D0DF0F"/>
              </a:solidFill>
              <a:effectLst/>
            </a:endParaRPr>
          </a:p>
        </p:txBody>
      </p:sp>
      <p:sp>
        <p:nvSpPr>
          <p:cNvPr id="3" name="Segnaposto contenuto 2"/>
          <p:cNvSpPr>
            <a:spLocks noGrp="1"/>
          </p:cNvSpPr>
          <p:nvPr>
            <p:ph idx="1"/>
          </p:nvPr>
        </p:nvSpPr>
        <p:spPr>
          <a:xfrm>
            <a:off x="0" y="720080"/>
            <a:ext cx="9144000" cy="6137920"/>
          </a:xfrm>
        </p:spPr>
        <p:txBody>
          <a:bodyPr>
            <a:noAutofit/>
          </a:bodyPr>
          <a:lstStyle/>
          <a:p>
            <a:pPr marL="36900" indent="0" algn="just">
              <a:buNone/>
            </a:pPr>
            <a:r>
              <a:rPr lang="it-IT" sz="1400" b="1" dirty="0" smtClean="0">
                <a:solidFill>
                  <a:schemeClr val="tx1"/>
                </a:solidFill>
              </a:rPr>
              <a:t>Concerne la </a:t>
            </a:r>
            <a:r>
              <a:rPr lang="it-IT" sz="1400" b="1" u="sng" dirty="0" smtClean="0">
                <a:solidFill>
                  <a:schemeClr val="tx1"/>
                </a:solidFill>
              </a:rPr>
              <a:t>preventiva determinazione delle conseguenze dell’eventuale mancata prova delle circostanze di fatto allegate o affermate dalle parti.</a:t>
            </a:r>
            <a:endParaRPr lang="it-IT" sz="1400" b="1" dirty="0" smtClean="0">
              <a:solidFill>
                <a:schemeClr val="tx1"/>
              </a:solidFill>
            </a:endParaRPr>
          </a:p>
          <a:p>
            <a:pPr marL="36900" indent="0" algn="just">
              <a:buNone/>
            </a:pPr>
            <a:r>
              <a:rPr lang="it-IT" sz="1600" b="1" dirty="0" smtClean="0">
                <a:solidFill>
                  <a:srgbClr val="D0DF0F"/>
                </a:solidFill>
              </a:rPr>
              <a:t>Come deve </a:t>
            </a:r>
            <a:r>
              <a:rPr lang="it-IT" sz="1600" b="1" dirty="0">
                <a:solidFill>
                  <a:srgbClr val="D0DF0F"/>
                </a:solidFill>
              </a:rPr>
              <a:t>giudicare il giudice quando </a:t>
            </a:r>
            <a:r>
              <a:rPr lang="it-IT" sz="1600" b="1" dirty="0" smtClean="0">
                <a:solidFill>
                  <a:srgbClr val="D0DF0F"/>
                </a:solidFill>
              </a:rPr>
              <a:t>una o entrambe le part non </a:t>
            </a:r>
            <a:r>
              <a:rPr lang="it-IT" sz="1600" b="1" dirty="0">
                <a:solidFill>
                  <a:srgbClr val="D0DF0F"/>
                </a:solidFill>
              </a:rPr>
              <a:t>sono riuscite a provare le circostanze di fatto che hanno rispettivamente allegato?</a:t>
            </a:r>
          </a:p>
          <a:p>
            <a:pPr algn="just">
              <a:buFont typeface="Aharoni" panose="02010803020104030203" pitchFamily="2" charset="-79"/>
              <a:buChar char="–"/>
            </a:pPr>
            <a:r>
              <a:rPr lang="it-IT" sz="1400" b="1" dirty="0">
                <a:solidFill>
                  <a:schemeClr val="tx1"/>
                </a:solidFill>
              </a:rPr>
              <a:t>Il giudice deve sempre </a:t>
            </a:r>
            <a:r>
              <a:rPr lang="it-IT" sz="1400" b="1" dirty="0" smtClean="0">
                <a:solidFill>
                  <a:schemeClr val="tx1"/>
                </a:solidFill>
              </a:rPr>
              <a:t>giudicare, </a:t>
            </a:r>
            <a:r>
              <a:rPr lang="it-IT" sz="1400" b="1" dirty="0">
                <a:solidFill>
                  <a:schemeClr val="tx1"/>
                </a:solidFill>
              </a:rPr>
              <a:t>sia che disponga e sia che non disponga di prove. </a:t>
            </a:r>
          </a:p>
          <a:p>
            <a:pPr algn="just">
              <a:buFont typeface="Aharoni" panose="02010803020104030203" pitchFamily="2" charset="-79"/>
              <a:buChar char="–"/>
            </a:pPr>
            <a:r>
              <a:rPr lang="it-IT" sz="1400" b="1" dirty="0">
                <a:solidFill>
                  <a:schemeClr val="tx1"/>
                </a:solidFill>
              </a:rPr>
              <a:t>Non </a:t>
            </a:r>
            <a:r>
              <a:rPr lang="it-IT" sz="1400" b="1" dirty="0" smtClean="0">
                <a:solidFill>
                  <a:schemeClr val="tx1"/>
                </a:solidFill>
              </a:rPr>
              <a:t>è consentito </a:t>
            </a:r>
            <a:r>
              <a:rPr lang="it-IT" sz="1400" b="1" dirty="0">
                <a:solidFill>
                  <a:schemeClr val="tx1"/>
                </a:solidFill>
              </a:rPr>
              <a:t>un giudizio allo stato degli </a:t>
            </a:r>
            <a:r>
              <a:rPr lang="it-IT" sz="1400" b="1" dirty="0" smtClean="0">
                <a:solidFill>
                  <a:schemeClr val="tx1"/>
                </a:solidFill>
              </a:rPr>
              <a:t>atti; lo </a:t>
            </a:r>
            <a:r>
              <a:rPr lang="it-IT" sz="1400" b="1" dirty="0">
                <a:solidFill>
                  <a:schemeClr val="tx1"/>
                </a:solidFill>
              </a:rPr>
              <a:t>stesso vale per il consulente.</a:t>
            </a:r>
          </a:p>
          <a:p>
            <a:pPr algn="just">
              <a:buFont typeface="Aharoni" panose="02010803020104030203" pitchFamily="2" charset="-79"/>
              <a:buChar char="–"/>
            </a:pPr>
            <a:r>
              <a:rPr lang="it-IT" sz="1400" b="1" u="sng" dirty="0">
                <a:solidFill>
                  <a:schemeClr val="tx1"/>
                </a:solidFill>
              </a:rPr>
              <a:t>L’insufficienza della prova vale mancanza di prova</a:t>
            </a:r>
            <a:r>
              <a:rPr lang="it-IT" sz="1400" b="1" dirty="0" smtClean="0">
                <a:solidFill>
                  <a:schemeClr val="tx1"/>
                </a:solidFill>
              </a:rPr>
              <a:t>. </a:t>
            </a:r>
            <a:r>
              <a:rPr lang="it-IT" sz="1400" b="1" dirty="0">
                <a:solidFill>
                  <a:schemeClr val="tx1"/>
                </a:solidFill>
              </a:rPr>
              <a:t>Altro è come si valuta empiricamente la prova. Grado del convincimento: elevato o più probabile che no.</a:t>
            </a:r>
          </a:p>
          <a:p>
            <a:pPr algn="just">
              <a:buFont typeface="Aharoni" panose="02010803020104030203" pitchFamily="2" charset="-79"/>
              <a:buChar char="–"/>
            </a:pPr>
            <a:r>
              <a:rPr lang="it-IT" sz="1400" b="1" dirty="0">
                <a:solidFill>
                  <a:schemeClr val="tx1"/>
                </a:solidFill>
              </a:rPr>
              <a:t>In mancanza di prove soccombe la parte che sarebbe stata tenuta a provare le circostanze necessarie per il giudizio.</a:t>
            </a:r>
            <a:endParaRPr lang="it-IT" sz="1400" b="1" dirty="0">
              <a:solidFill>
                <a:srgbClr val="D0DF0F"/>
              </a:solidFill>
            </a:endParaRPr>
          </a:p>
          <a:p>
            <a:pPr marL="36900" indent="0" algn="just">
              <a:buNone/>
            </a:pPr>
            <a:r>
              <a:rPr lang="it-IT" sz="1600" b="1" u="sng" dirty="0">
                <a:solidFill>
                  <a:srgbClr val="D0DF0F"/>
                </a:solidFill>
                <a:effectLst/>
              </a:rPr>
              <a:t>Come si distribuisce l’onere della prova tra le parti</a:t>
            </a:r>
            <a:r>
              <a:rPr lang="it-IT" sz="1600" b="1" u="sng" dirty="0" smtClean="0">
                <a:solidFill>
                  <a:srgbClr val="D0DF0F"/>
                </a:solidFill>
                <a:effectLst/>
              </a:rPr>
              <a:t>?</a:t>
            </a:r>
            <a:endParaRPr lang="it-IT" sz="1300" b="1" dirty="0">
              <a:solidFill>
                <a:schemeClr val="tx1"/>
              </a:solidFill>
            </a:endParaRPr>
          </a:p>
          <a:p>
            <a:pPr marL="36900" indent="0" algn="just">
              <a:buNone/>
            </a:pPr>
            <a:r>
              <a:rPr lang="it-IT" sz="1400" b="1" dirty="0" smtClean="0">
                <a:solidFill>
                  <a:schemeClr val="tx1"/>
                </a:solidFill>
              </a:rPr>
              <a:t>L’onere </a:t>
            </a:r>
            <a:r>
              <a:rPr lang="it-IT" sz="1400" b="1" dirty="0">
                <a:solidFill>
                  <a:schemeClr val="tx1"/>
                </a:solidFill>
              </a:rPr>
              <a:t>è di chi afferma l’esistenza di un diritto il quale deve provarne i fatti </a:t>
            </a:r>
            <a:r>
              <a:rPr lang="it-IT" sz="1400" b="1" dirty="0" smtClean="0">
                <a:solidFill>
                  <a:schemeClr val="tx1"/>
                </a:solidFill>
              </a:rPr>
              <a:t>costitutivi (</a:t>
            </a:r>
            <a:r>
              <a:rPr lang="it-IT" sz="1400" b="1" u="sng" dirty="0">
                <a:solidFill>
                  <a:schemeClr val="tx1"/>
                </a:solidFill>
              </a:rPr>
              <a:t>art 2697 c.c</a:t>
            </a:r>
            <a:r>
              <a:rPr lang="it-IT" sz="1400" b="1" u="sng" dirty="0" smtClean="0">
                <a:solidFill>
                  <a:schemeClr val="tx1"/>
                </a:solidFill>
              </a:rPr>
              <a:t>.</a:t>
            </a:r>
            <a:r>
              <a:rPr lang="it-IT" sz="1400" b="1" dirty="0" smtClean="0">
                <a:solidFill>
                  <a:schemeClr val="tx1"/>
                </a:solidFill>
              </a:rPr>
              <a:t>). </a:t>
            </a:r>
            <a:r>
              <a:rPr lang="it-IT" sz="1400" b="1" dirty="0">
                <a:solidFill>
                  <a:schemeClr val="tx1"/>
                </a:solidFill>
              </a:rPr>
              <a:t>Chi affronta l’alea del giudizio assume l’impegno di provare ciò che afferma, assumendo la responsabilità </a:t>
            </a:r>
            <a:r>
              <a:rPr lang="it-IT" sz="1400" b="1" dirty="0" smtClean="0">
                <a:solidFill>
                  <a:schemeClr val="tx1"/>
                </a:solidFill>
              </a:rPr>
              <a:t>dell’insuccesso. L’altra </a:t>
            </a:r>
            <a:r>
              <a:rPr lang="it-IT" sz="1400" b="1" dirty="0">
                <a:solidFill>
                  <a:schemeClr val="tx1"/>
                </a:solidFill>
              </a:rPr>
              <a:t>parte  può offrire la prova </a:t>
            </a:r>
            <a:r>
              <a:rPr lang="it-IT" sz="1400" b="1" dirty="0" smtClean="0">
                <a:solidFill>
                  <a:schemeClr val="tx1"/>
                </a:solidFill>
              </a:rPr>
              <a:t>contraria; si </a:t>
            </a:r>
            <a:r>
              <a:rPr lang="it-IT" sz="1400" b="1" dirty="0">
                <a:solidFill>
                  <a:schemeClr val="tx1"/>
                </a:solidFill>
              </a:rPr>
              <a:t>trova in posizione di vantaggio </a:t>
            </a:r>
            <a:r>
              <a:rPr lang="it-IT" sz="1400" b="1" dirty="0" smtClean="0">
                <a:solidFill>
                  <a:schemeClr val="tx1"/>
                </a:solidFill>
              </a:rPr>
              <a:t>poiché, </a:t>
            </a:r>
            <a:r>
              <a:rPr lang="it-IT" sz="1400" b="1" dirty="0">
                <a:solidFill>
                  <a:schemeClr val="tx1"/>
                </a:solidFill>
              </a:rPr>
              <a:t>in caso di </a:t>
            </a:r>
            <a:r>
              <a:rPr lang="it-IT" sz="1400" b="1" dirty="0" smtClean="0">
                <a:solidFill>
                  <a:schemeClr val="tx1"/>
                </a:solidFill>
              </a:rPr>
              <a:t>parità, prevale.</a:t>
            </a:r>
          </a:p>
          <a:p>
            <a:pPr marL="36900" indent="0" algn="just">
              <a:buNone/>
            </a:pPr>
            <a:r>
              <a:rPr lang="it-IT" sz="1400" b="1" dirty="0" smtClean="0">
                <a:solidFill>
                  <a:schemeClr val="tx1"/>
                </a:solidFill>
              </a:rPr>
              <a:t>Il </a:t>
            </a:r>
            <a:r>
              <a:rPr lang="it-IT" sz="1400" b="1" dirty="0">
                <a:solidFill>
                  <a:schemeClr val="tx1"/>
                </a:solidFill>
              </a:rPr>
              <a:t>convenuto ha invece l’onere della prova dei </a:t>
            </a:r>
            <a:r>
              <a:rPr lang="it-IT" sz="1400" b="1" dirty="0" smtClean="0">
                <a:solidFill>
                  <a:schemeClr val="tx1"/>
                </a:solidFill>
              </a:rPr>
              <a:t>fatti </a:t>
            </a:r>
            <a:r>
              <a:rPr lang="it-IT" sz="1400" b="1" dirty="0">
                <a:solidFill>
                  <a:schemeClr val="tx1"/>
                </a:solidFill>
              </a:rPr>
              <a:t>estintivi, modificativi, </a:t>
            </a:r>
            <a:r>
              <a:rPr lang="it-IT" sz="1400" b="1" dirty="0" smtClean="0">
                <a:solidFill>
                  <a:schemeClr val="tx1"/>
                </a:solidFill>
              </a:rPr>
              <a:t>impeditivi. Il </a:t>
            </a:r>
            <a:r>
              <a:rPr lang="it-IT" sz="1400" b="1" dirty="0">
                <a:solidFill>
                  <a:schemeClr val="tx1"/>
                </a:solidFill>
              </a:rPr>
              <a:t>fallimento della prova </a:t>
            </a:r>
            <a:r>
              <a:rPr lang="it-IT" sz="1400" b="1" dirty="0" smtClean="0">
                <a:solidFill>
                  <a:schemeClr val="tx1"/>
                </a:solidFill>
              </a:rPr>
              <a:t>sull’eccezione </a:t>
            </a:r>
            <a:r>
              <a:rPr lang="it-IT" sz="1400" b="1" dirty="0">
                <a:solidFill>
                  <a:schemeClr val="tx1"/>
                </a:solidFill>
              </a:rPr>
              <a:t>del convenuto dà la vittoria alla parte che abbia provato i fatti costitutivi.</a:t>
            </a:r>
          </a:p>
        </p:txBody>
      </p:sp>
    </p:spTree>
    <p:extLst>
      <p:ext uri="{BB962C8B-B14F-4D97-AF65-F5344CB8AC3E}">
        <p14:creationId xmlns:p14="http://schemas.microsoft.com/office/powerpoint/2010/main" val="403873466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188640"/>
            <a:ext cx="7765322" cy="970450"/>
          </a:xfrm>
        </p:spPr>
        <p:txBody>
          <a:bodyPr>
            <a:noAutofit/>
          </a:bodyPr>
          <a:lstStyle/>
          <a:p>
            <a:r>
              <a:rPr lang="it-IT" sz="3200" b="1" dirty="0">
                <a:solidFill>
                  <a:srgbClr val="D0DF0F"/>
                </a:solidFill>
              </a:rPr>
              <a:t>NON CONTESTAZIONE E AMMISSIONE DEI FATTI RILEVANTI</a:t>
            </a:r>
          </a:p>
        </p:txBody>
      </p:sp>
      <p:sp>
        <p:nvSpPr>
          <p:cNvPr id="3" name="Segnaposto contenuto 2"/>
          <p:cNvSpPr>
            <a:spLocks noGrp="1"/>
          </p:cNvSpPr>
          <p:nvPr>
            <p:ph idx="1"/>
          </p:nvPr>
        </p:nvSpPr>
        <p:spPr>
          <a:xfrm>
            <a:off x="0" y="1732450"/>
            <a:ext cx="9036496" cy="5125550"/>
          </a:xfrm>
        </p:spPr>
        <p:txBody>
          <a:bodyPr>
            <a:noAutofit/>
          </a:bodyPr>
          <a:lstStyle/>
          <a:p>
            <a:pPr algn="just">
              <a:buFont typeface="Aharoni" panose="02010803020104030203" pitchFamily="2" charset="-79"/>
              <a:buChar char="–"/>
            </a:pPr>
            <a:r>
              <a:rPr lang="it-IT" sz="2100" b="1" dirty="0">
                <a:solidFill>
                  <a:schemeClr val="tx1"/>
                </a:solidFill>
                <a:effectLst/>
              </a:rPr>
              <a:t>L</a:t>
            </a:r>
            <a:r>
              <a:rPr lang="it-IT" sz="2100" b="1" dirty="0" smtClean="0">
                <a:solidFill>
                  <a:schemeClr val="tx1"/>
                </a:solidFill>
                <a:effectLst/>
              </a:rPr>
              <a:t>e </a:t>
            </a:r>
            <a:r>
              <a:rPr lang="it-IT" sz="2100" b="1" dirty="0">
                <a:solidFill>
                  <a:srgbClr val="D0DF0F"/>
                </a:solidFill>
                <a:effectLst/>
              </a:rPr>
              <a:t>presunzioni legali</a:t>
            </a:r>
            <a:r>
              <a:rPr lang="it-IT" sz="2100" b="1" dirty="0">
                <a:solidFill>
                  <a:schemeClr val="tx1"/>
                </a:solidFill>
                <a:effectLst/>
              </a:rPr>
              <a:t> </a:t>
            </a:r>
            <a:r>
              <a:rPr lang="it-IT" sz="2100" b="1" dirty="0" smtClean="0">
                <a:solidFill>
                  <a:schemeClr val="tx1"/>
                </a:solidFill>
                <a:effectLst/>
              </a:rPr>
              <a:t>sono </a:t>
            </a:r>
            <a:r>
              <a:rPr lang="it-IT" sz="2100" b="1" dirty="0">
                <a:solidFill>
                  <a:schemeClr val="tx1"/>
                </a:solidFill>
                <a:effectLst/>
              </a:rPr>
              <a:t>modi con cui i soggetti del </a:t>
            </a:r>
            <a:r>
              <a:rPr lang="it-IT" sz="2100" b="1" dirty="0" smtClean="0">
                <a:solidFill>
                  <a:schemeClr val="tx1"/>
                </a:solidFill>
                <a:effectLst/>
              </a:rPr>
              <a:t>rapporto, </a:t>
            </a:r>
            <a:r>
              <a:rPr lang="it-IT" sz="2100" b="1" dirty="0">
                <a:solidFill>
                  <a:schemeClr val="tx1"/>
                </a:solidFill>
                <a:effectLst/>
              </a:rPr>
              <a:t>mediante il loro comportamento </a:t>
            </a:r>
            <a:r>
              <a:rPr lang="it-IT" sz="2100" b="1" dirty="0" smtClean="0">
                <a:solidFill>
                  <a:schemeClr val="tx1"/>
                </a:solidFill>
                <a:effectLst/>
              </a:rPr>
              <a:t>processuale, </a:t>
            </a:r>
            <a:r>
              <a:rPr lang="it-IT" sz="2100" b="1" dirty="0">
                <a:solidFill>
                  <a:schemeClr val="tx1"/>
                </a:solidFill>
                <a:effectLst/>
              </a:rPr>
              <a:t>influiscono, limitatamente ai diritti disponibili,  sulla distribuzione dell’onere della prova.</a:t>
            </a:r>
          </a:p>
          <a:p>
            <a:pPr algn="just">
              <a:buFont typeface="Aharoni" panose="02010803020104030203" pitchFamily="2" charset="-79"/>
              <a:buChar char="–"/>
            </a:pPr>
            <a:r>
              <a:rPr lang="it-IT" sz="2100" b="1" dirty="0" smtClean="0">
                <a:solidFill>
                  <a:srgbClr val="D0DF0F"/>
                </a:solidFill>
                <a:effectLst/>
              </a:rPr>
              <a:t>Art. </a:t>
            </a:r>
            <a:r>
              <a:rPr lang="it-IT" sz="2100" b="1" dirty="0">
                <a:solidFill>
                  <a:srgbClr val="D0DF0F"/>
                </a:solidFill>
                <a:effectLst/>
              </a:rPr>
              <a:t>115 </a:t>
            </a:r>
            <a:r>
              <a:rPr lang="it-IT" sz="2100" b="1" dirty="0" err="1" smtClean="0">
                <a:solidFill>
                  <a:srgbClr val="D0DF0F"/>
                </a:solidFill>
                <a:effectLst/>
              </a:rPr>
              <a:t>c.p.c.</a:t>
            </a:r>
            <a:r>
              <a:rPr lang="it-IT" sz="2100" b="1" dirty="0" smtClean="0">
                <a:solidFill>
                  <a:schemeClr val="tx1"/>
                </a:solidFill>
                <a:effectLst/>
              </a:rPr>
              <a:t>: </a:t>
            </a:r>
            <a:r>
              <a:rPr lang="it-IT" sz="2100" b="1" dirty="0">
                <a:solidFill>
                  <a:schemeClr val="tx1"/>
                </a:solidFill>
                <a:effectLst/>
              </a:rPr>
              <a:t>il giudice deve porre a fondamento della decisione i fatti non specificamente contestati dalla parte </a:t>
            </a:r>
            <a:r>
              <a:rPr lang="it-IT" sz="2100" b="1" dirty="0" smtClean="0">
                <a:solidFill>
                  <a:schemeClr val="tx1"/>
                </a:solidFill>
                <a:effectLst/>
              </a:rPr>
              <a:t>costituita.</a:t>
            </a:r>
            <a:endParaRPr lang="it-IT" sz="2100" b="1" dirty="0">
              <a:solidFill>
                <a:schemeClr val="tx1"/>
              </a:solidFill>
              <a:effectLst/>
            </a:endParaRPr>
          </a:p>
          <a:p>
            <a:pPr algn="just">
              <a:buFont typeface="Aharoni" panose="02010803020104030203" pitchFamily="2" charset="-79"/>
              <a:buChar char="–"/>
            </a:pPr>
            <a:r>
              <a:rPr lang="it-IT" sz="2100" b="1" dirty="0">
                <a:solidFill>
                  <a:schemeClr val="tx1"/>
                </a:solidFill>
                <a:effectLst/>
              </a:rPr>
              <a:t>Sia pure limitatamente alla sua </a:t>
            </a:r>
            <a:r>
              <a:rPr lang="it-IT" sz="2100" b="1" dirty="0" smtClean="0">
                <a:solidFill>
                  <a:schemeClr val="tx1"/>
                </a:solidFill>
                <a:effectLst/>
              </a:rPr>
              <a:t>indagine, </a:t>
            </a:r>
            <a:r>
              <a:rPr lang="it-IT" sz="2100" b="1" dirty="0">
                <a:solidFill>
                  <a:schemeClr val="tx1"/>
                </a:solidFill>
                <a:effectLst/>
              </a:rPr>
              <a:t>deve dare atto dei fatti non contestati dalle parti.</a:t>
            </a:r>
          </a:p>
          <a:p>
            <a:pPr algn="just">
              <a:buFont typeface="Aharoni" panose="02010803020104030203" pitchFamily="2" charset="-79"/>
              <a:buChar char="–"/>
            </a:pPr>
            <a:r>
              <a:rPr lang="it-IT" sz="2100" b="1" dirty="0">
                <a:solidFill>
                  <a:schemeClr val="tx1"/>
                </a:solidFill>
                <a:effectLst/>
              </a:rPr>
              <a:t>Tale mancata contestazione </a:t>
            </a:r>
            <a:r>
              <a:rPr lang="it-IT" sz="2100" b="1" dirty="0" smtClean="0">
                <a:solidFill>
                  <a:schemeClr val="tx1"/>
                </a:solidFill>
                <a:effectLst/>
              </a:rPr>
              <a:t>e l’ammissione  </a:t>
            </a:r>
            <a:r>
              <a:rPr lang="it-IT" sz="2100" b="1" dirty="0">
                <a:solidFill>
                  <a:schemeClr val="tx1"/>
                </a:solidFill>
                <a:effectLst/>
              </a:rPr>
              <a:t>non hanno lo stesso effetto ma valgono per definire il contegno processuale e quindi come argomento di prova</a:t>
            </a:r>
            <a:r>
              <a:rPr lang="it-IT" sz="2100" b="1" dirty="0" smtClean="0">
                <a:solidFill>
                  <a:schemeClr val="tx1"/>
                </a:solidFill>
                <a:effectLst/>
              </a:rPr>
              <a:t>.</a:t>
            </a:r>
            <a:endParaRPr lang="it-IT" sz="2100" b="1" dirty="0">
              <a:solidFill>
                <a:schemeClr val="tx1"/>
              </a:solidFill>
              <a:effectLst/>
            </a:endParaRPr>
          </a:p>
        </p:txBody>
      </p:sp>
    </p:spTree>
    <p:extLst>
      <p:ext uri="{BB962C8B-B14F-4D97-AF65-F5344CB8AC3E}">
        <p14:creationId xmlns:p14="http://schemas.microsoft.com/office/powerpoint/2010/main" val="3827959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1256" y="18757"/>
            <a:ext cx="8712968" cy="970450"/>
          </a:xfrm>
        </p:spPr>
        <p:txBody>
          <a:bodyPr>
            <a:normAutofit/>
          </a:bodyPr>
          <a:lstStyle/>
          <a:p>
            <a:pPr algn="ctr"/>
            <a:r>
              <a:rPr lang="it-IT" sz="3000" b="1" dirty="0" smtClean="0">
                <a:solidFill>
                  <a:srgbClr val="D0DF0F"/>
                </a:solidFill>
                <a:effectLst/>
              </a:rPr>
              <a:t>LA C.D. ACQUISIZIONE DELLA PROVA</a:t>
            </a:r>
            <a:endParaRPr lang="it-IT" sz="3000" b="1" dirty="0">
              <a:solidFill>
                <a:srgbClr val="D0DF0F"/>
              </a:solidFill>
              <a:effectLst/>
            </a:endParaRPr>
          </a:p>
        </p:txBody>
      </p:sp>
      <p:sp>
        <p:nvSpPr>
          <p:cNvPr id="3" name="Segnaposto contenuto 2"/>
          <p:cNvSpPr>
            <a:spLocks noGrp="1"/>
          </p:cNvSpPr>
          <p:nvPr>
            <p:ph idx="1"/>
          </p:nvPr>
        </p:nvSpPr>
        <p:spPr>
          <a:xfrm>
            <a:off x="-108520" y="908720"/>
            <a:ext cx="9252520" cy="5949280"/>
          </a:xfrm>
        </p:spPr>
        <p:txBody>
          <a:bodyPr>
            <a:noAutofit/>
          </a:bodyPr>
          <a:lstStyle/>
          <a:p>
            <a:pPr algn="just">
              <a:buFont typeface="Aharoni" panose="02010803020104030203" pitchFamily="2" charset="-79"/>
              <a:buChar char="–"/>
            </a:pPr>
            <a:r>
              <a:rPr lang="it-IT" sz="1600" b="1" dirty="0">
                <a:solidFill>
                  <a:schemeClr val="tx1"/>
                </a:solidFill>
                <a:effectLst/>
              </a:rPr>
              <a:t>E’ </a:t>
            </a:r>
            <a:r>
              <a:rPr lang="it-IT" sz="1600" b="1" u="sng" dirty="0">
                <a:solidFill>
                  <a:schemeClr val="tx1"/>
                </a:solidFill>
                <a:effectLst/>
              </a:rPr>
              <a:t>superamento dell’onere della </a:t>
            </a:r>
            <a:r>
              <a:rPr lang="it-IT" sz="1600" b="1" u="sng" dirty="0" smtClean="0">
                <a:solidFill>
                  <a:schemeClr val="tx1"/>
                </a:solidFill>
                <a:effectLst/>
              </a:rPr>
              <a:t>prova</a:t>
            </a:r>
            <a:r>
              <a:rPr lang="it-IT" sz="1600" b="1" dirty="0" smtClean="0">
                <a:solidFill>
                  <a:schemeClr val="tx1"/>
                </a:solidFill>
                <a:effectLst/>
              </a:rPr>
              <a:t>.</a:t>
            </a:r>
            <a:endParaRPr lang="it-IT" sz="1600" b="1" dirty="0">
              <a:solidFill>
                <a:schemeClr val="tx1"/>
              </a:solidFill>
              <a:effectLst/>
            </a:endParaRPr>
          </a:p>
          <a:p>
            <a:pPr algn="just">
              <a:buFont typeface="Aharoni" panose="02010803020104030203" pitchFamily="2" charset="-79"/>
              <a:buChar char="–"/>
            </a:pPr>
            <a:r>
              <a:rPr lang="it-IT" sz="1600" b="1" dirty="0">
                <a:solidFill>
                  <a:schemeClr val="tx1"/>
                </a:solidFill>
                <a:effectLst/>
              </a:rPr>
              <a:t>Si sostanzia nella </a:t>
            </a:r>
            <a:r>
              <a:rPr lang="it-IT" sz="1600" b="1" u="sng" dirty="0">
                <a:solidFill>
                  <a:schemeClr val="tx1"/>
                </a:solidFill>
                <a:effectLst/>
              </a:rPr>
              <a:t>regola generale</a:t>
            </a:r>
            <a:r>
              <a:rPr lang="it-IT" sz="1600" b="1" dirty="0">
                <a:solidFill>
                  <a:schemeClr val="tx1"/>
                </a:solidFill>
                <a:effectLst/>
              </a:rPr>
              <a:t> secondo cui, </a:t>
            </a:r>
            <a:r>
              <a:rPr lang="it-IT" sz="1600" b="1" dirty="0">
                <a:solidFill>
                  <a:srgbClr val="D0DF0F"/>
                </a:solidFill>
                <a:effectLst/>
              </a:rPr>
              <a:t>una volta che la prova sia entrata nel </a:t>
            </a:r>
            <a:r>
              <a:rPr lang="it-IT" sz="1600" b="1" dirty="0" smtClean="0">
                <a:solidFill>
                  <a:srgbClr val="D0DF0F"/>
                </a:solidFill>
                <a:effectLst/>
              </a:rPr>
              <a:t>processo, </a:t>
            </a:r>
            <a:r>
              <a:rPr lang="it-IT" sz="1600" b="1" dirty="0">
                <a:solidFill>
                  <a:srgbClr val="D0DF0F"/>
                </a:solidFill>
                <a:effectLst/>
              </a:rPr>
              <a:t>il giudice può prescindere dal fatto che vi sia entrata per iniziativa della parte onerata oppure dell’altra parte o, quando </a:t>
            </a:r>
            <a:r>
              <a:rPr lang="it-IT" sz="1600" b="1" dirty="0" smtClean="0">
                <a:solidFill>
                  <a:srgbClr val="D0DF0F"/>
                </a:solidFill>
                <a:effectLst/>
              </a:rPr>
              <a:t>possibile, </a:t>
            </a:r>
            <a:r>
              <a:rPr lang="it-IT" sz="1600" b="1" dirty="0">
                <a:solidFill>
                  <a:srgbClr val="D0DF0F"/>
                </a:solidFill>
                <a:effectLst/>
              </a:rPr>
              <a:t>per iniziativa del </a:t>
            </a:r>
            <a:r>
              <a:rPr lang="it-IT" sz="1600" b="1" dirty="0" smtClean="0">
                <a:solidFill>
                  <a:srgbClr val="D0DF0F"/>
                </a:solidFill>
                <a:effectLst/>
              </a:rPr>
              <a:t>giudice</a:t>
            </a:r>
            <a:r>
              <a:rPr lang="it-IT" sz="1600" b="1" dirty="0" smtClean="0">
                <a:solidFill>
                  <a:schemeClr val="tx1"/>
                </a:solidFill>
                <a:effectLst/>
              </a:rPr>
              <a:t>.</a:t>
            </a:r>
            <a:endParaRPr lang="it-IT" sz="1600" b="1" dirty="0">
              <a:solidFill>
                <a:schemeClr val="tx1"/>
              </a:solidFill>
              <a:effectLst/>
            </a:endParaRPr>
          </a:p>
          <a:p>
            <a:pPr algn="just">
              <a:buFont typeface="Aharoni" panose="02010803020104030203" pitchFamily="2" charset="-79"/>
              <a:buChar char="–"/>
            </a:pPr>
            <a:r>
              <a:rPr lang="it-IT" sz="1600" b="1" dirty="0">
                <a:solidFill>
                  <a:schemeClr val="tx1"/>
                </a:solidFill>
                <a:effectLst/>
              </a:rPr>
              <a:t>E’ necessario però che </a:t>
            </a:r>
            <a:r>
              <a:rPr lang="it-IT" sz="1600" b="1" u="sng" dirty="0">
                <a:solidFill>
                  <a:schemeClr val="tx1"/>
                </a:solidFill>
                <a:effectLst/>
              </a:rPr>
              <a:t>i fatti oggetto di prova siano stati allegati dalla parte che fruisce della prova</a:t>
            </a:r>
            <a:r>
              <a:rPr lang="it-IT" sz="1600" b="1" dirty="0">
                <a:solidFill>
                  <a:schemeClr val="tx1"/>
                </a:solidFill>
                <a:effectLst/>
              </a:rPr>
              <a:t>.</a:t>
            </a:r>
          </a:p>
          <a:p>
            <a:pPr algn="just">
              <a:buFont typeface="Aharoni" panose="02010803020104030203" pitchFamily="2" charset="-79"/>
              <a:buChar char="–"/>
            </a:pPr>
            <a:r>
              <a:rPr lang="it-IT" sz="1600" b="1" dirty="0">
                <a:solidFill>
                  <a:schemeClr val="tx1"/>
                </a:solidFill>
                <a:effectLst/>
              </a:rPr>
              <a:t>L’</a:t>
            </a:r>
            <a:r>
              <a:rPr lang="it-IT" sz="1600" b="1" u="sng" dirty="0">
                <a:solidFill>
                  <a:schemeClr val="tx1"/>
                </a:solidFill>
                <a:effectLst/>
              </a:rPr>
              <a:t>iniziativa probatoria </a:t>
            </a:r>
            <a:r>
              <a:rPr lang="it-IT" sz="1600" b="1" u="sng" dirty="0" smtClean="0">
                <a:solidFill>
                  <a:schemeClr val="tx1"/>
                </a:solidFill>
                <a:effectLst/>
              </a:rPr>
              <a:t>del giudice</a:t>
            </a:r>
            <a:r>
              <a:rPr lang="it-IT" sz="1600" b="1" dirty="0" smtClean="0">
                <a:solidFill>
                  <a:schemeClr val="tx1"/>
                </a:solidFill>
                <a:effectLst/>
              </a:rPr>
              <a:t> </a:t>
            </a:r>
            <a:r>
              <a:rPr lang="it-IT" sz="1600" b="1" dirty="0">
                <a:solidFill>
                  <a:schemeClr val="tx1"/>
                </a:solidFill>
                <a:effectLst/>
              </a:rPr>
              <a:t>costituisce un </a:t>
            </a:r>
            <a:r>
              <a:rPr lang="it-IT" sz="1600" b="1" u="sng" dirty="0">
                <a:solidFill>
                  <a:schemeClr val="tx1"/>
                </a:solidFill>
                <a:effectLst/>
              </a:rPr>
              <a:t>superamento della rigida applicazione della distribuzione dell’onere della prova</a:t>
            </a:r>
            <a:r>
              <a:rPr lang="it-IT" sz="1600" b="1" dirty="0">
                <a:solidFill>
                  <a:schemeClr val="tx1"/>
                </a:solidFill>
                <a:effectLst/>
              </a:rPr>
              <a:t>.</a:t>
            </a:r>
          </a:p>
          <a:p>
            <a:pPr algn="just">
              <a:buFont typeface="Aharoni" panose="02010803020104030203" pitchFamily="2" charset="-79"/>
              <a:buChar char="–"/>
            </a:pPr>
            <a:r>
              <a:rPr lang="it-IT" sz="1600" b="1" dirty="0">
                <a:solidFill>
                  <a:schemeClr val="tx1"/>
                </a:solidFill>
                <a:effectLst/>
              </a:rPr>
              <a:t>Il giudice può ammettere d’ufficio la consulenza </a:t>
            </a:r>
            <a:r>
              <a:rPr lang="it-IT" sz="1600" b="1" dirty="0" smtClean="0">
                <a:solidFill>
                  <a:schemeClr val="tx1"/>
                </a:solidFill>
                <a:effectLst/>
              </a:rPr>
              <a:t>tecnica </a:t>
            </a:r>
            <a:r>
              <a:rPr lang="it-IT" sz="1600" b="1" dirty="0">
                <a:solidFill>
                  <a:schemeClr val="tx1"/>
                </a:solidFill>
                <a:effectLst/>
              </a:rPr>
              <a:t>o la richiesta d’informazioni alla p.a</a:t>
            </a:r>
            <a:r>
              <a:rPr lang="it-IT" sz="1600" b="1" dirty="0" smtClean="0">
                <a:solidFill>
                  <a:schemeClr val="tx1"/>
                </a:solidFill>
                <a:effectLst/>
              </a:rPr>
              <a:t>. Ne </a:t>
            </a:r>
            <a:r>
              <a:rPr lang="it-IT" sz="1600" b="1" dirty="0">
                <a:solidFill>
                  <a:schemeClr val="tx1"/>
                </a:solidFill>
                <a:effectLst/>
              </a:rPr>
              <a:t>segue che le informazioni richieste dal </a:t>
            </a:r>
            <a:r>
              <a:rPr lang="it-IT" sz="1600" b="1" dirty="0" err="1" smtClean="0">
                <a:solidFill>
                  <a:schemeClr val="tx1"/>
                </a:solidFill>
                <a:effectLst/>
              </a:rPr>
              <a:t>c.t.u</a:t>
            </a:r>
            <a:r>
              <a:rPr lang="it-IT" sz="1600" b="1" dirty="0" smtClean="0">
                <a:solidFill>
                  <a:schemeClr val="tx1"/>
                </a:solidFill>
                <a:effectLst/>
              </a:rPr>
              <a:t>. </a:t>
            </a:r>
            <a:r>
              <a:rPr lang="it-IT" sz="1600" b="1" dirty="0">
                <a:solidFill>
                  <a:schemeClr val="tx1"/>
                </a:solidFill>
                <a:effectLst/>
              </a:rPr>
              <a:t>alla p.a. d’iniziativa o su autorizzazione  del giudice entrano a tutti gli effetti nel processo come prova, senza </a:t>
            </a:r>
            <a:r>
              <a:rPr lang="it-IT" sz="1600" b="1" dirty="0" smtClean="0">
                <a:solidFill>
                  <a:schemeClr val="tx1"/>
                </a:solidFill>
                <a:effectLst/>
              </a:rPr>
              <a:t>necessità </a:t>
            </a:r>
            <a:r>
              <a:rPr lang="it-IT" sz="1600" b="1" dirty="0">
                <a:solidFill>
                  <a:schemeClr val="tx1"/>
                </a:solidFill>
                <a:effectLst/>
              </a:rPr>
              <a:t>d’iniziativa delle parti.</a:t>
            </a:r>
          </a:p>
          <a:p>
            <a:pPr algn="just">
              <a:buFont typeface="Aharoni" panose="02010803020104030203" pitchFamily="2" charset="-79"/>
              <a:buChar char="–"/>
            </a:pPr>
            <a:r>
              <a:rPr lang="it-IT" sz="1600" b="1" dirty="0">
                <a:solidFill>
                  <a:schemeClr val="tx1"/>
                </a:solidFill>
                <a:effectLst/>
              </a:rPr>
              <a:t>L’iniziativa del </a:t>
            </a:r>
            <a:r>
              <a:rPr lang="it-IT" sz="1600" b="1" dirty="0" err="1">
                <a:solidFill>
                  <a:schemeClr val="tx1"/>
                </a:solidFill>
                <a:effectLst/>
              </a:rPr>
              <a:t>ctu</a:t>
            </a:r>
            <a:r>
              <a:rPr lang="it-IT" sz="1600" b="1" dirty="0">
                <a:solidFill>
                  <a:schemeClr val="tx1"/>
                </a:solidFill>
                <a:effectLst/>
              </a:rPr>
              <a:t> di concerto con il </a:t>
            </a:r>
            <a:r>
              <a:rPr lang="it-IT" sz="1600" b="1" dirty="0" smtClean="0">
                <a:solidFill>
                  <a:schemeClr val="tx1"/>
                </a:solidFill>
                <a:effectLst/>
              </a:rPr>
              <a:t>giudice </a:t>
            </a:r>
            <a:r>
              <a:rPr lang="it-IT" sz="1600" b="1" dirty="0">
                <a:solidFill>
                  <a:schemeClr val="tx1"/>
                </a:solidFill>
                <a:effectLst/>
              </a:rPr>
              <a:t>nei limiti dell’ammissibilità della prova d’ufficio deve essere valorizzata dal consulente ai fini della conciliazione. </a:t>
            </a:r>
            <a:r>
              <a:rPr lang="it-IT" sz="1600" b="1" dirty="0" smtClean="0">
                <a:solidFill>
                  <a:schemeClr val="tx1"/>
                </a:solidFill>
                <a:effectLst/>
              </a:rPr>
              <a:t>Benché </a:t>
            </a:r>
            <a:r>
              <a:rPr lang="it-IT" sz="1600" b="1" dirty="0">
                <a:solidFill>
                  <a:schemeClr val="tx1"/>
                </a:solidFill>
                <a:effectLst/>
              </a:rPr>
              <a:t>non abbia valore rispetto al </a:t>
            </a:r>
            <a:r>
              <a:rPr lang="it-IT" sz="1600" b="1" dirty="0" smtClean="0">
                <a:solidFill>
                  <a:schemeClr val="tx1"/>
                </a:solidFill>
                <a:effectLst/>
              </a:rPr>
              <a:t>processo, </a:t>
            </a:r>
            <a:r>
              <a:rPr lang="it-IT" sz="1600" b="1" dirty="0">
                <a:solidFill>
                  <a:schemeClr val="tx1"/>
                </a:solidFill>
                <a:effectLst/>
              </a:rPr>
              <a:t>il consulente può assumere qualsiasi informazione utile ed avvalersene per prospettare alle parti possibili soluzioni anche in relazione alla maggiore solidità della posizione rispetto all’onere della prova.</a:t>
            </a:r>
          </a:p>
        </p:txBody>
      </p:sp>
    </p:spTree>
    <p:extLst>
      <p:ext uri="{BB962C8B-B14F-4D97-AF65-F5344CB8AC3E}">
        <p14:creationId xmlns:p14="http://schemas.microsoft.com/office/powerpoint/2010/main" val="19585308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26296"/>
            <a:ext cx="7765322" cy="970450"/>
          </a:xfrm>
        </p:spPr>
        <p:txBody>
          <a:bodyPr>
            <a:normAutofit/>
          </a:bodyPr>
          <a:lstStyle/>
          <a:p>
            <a:pPr algn="ctr"/>
            <a:r>
              <a:rPr lang="it-IT" sz="3200" b="1" dirty="0" smtClean="0">
                <a:solidFill>
                  <a:srgbClr val="D0DF0F"/>
                </a:solidFill>
                <a:effectLst/>
              </a:rPr>
              <a:t>FATTI NOTORI</a:t>
            </a:r>
            <a:endParaRPr lang="it-IT" sz="3200" b="1" dirty="0">
              <a:solidFill>
                <a:srgbClr val="D0DF0F"/>
              </a:solidFill>
              <a:effectLst/>
            </a:endParaRPr>
          </a:p>
        </p:txBody>
      </p:sp>
      <p:sp>
        <p:nvSpPr>
          <p:cNvPr id="3" name="Segnaposto contenuto 2"/>
          <p:cNvSpPr>
            <a:spLocks noGrp="1"/>
          </p:cNvSpPr>
          <p:nvPr>
            <p:ph idx="1"/>
          </p:nvPr>
        </p:nvSpPr>
        <p:spPr>
          <a:xfrm>
            <a:off x="685346" y="1196752"/>
            <a:ext cx="7765322" cy="5661248"/>
          </a:xfrm>
        </p:spPr>
        <p:txBody>
          <a:bodyPr>
            <a:noAutofit/>
          </a:bodyPr>
          <a:lstStyle/>
          <a:p>
            <a:pPr algn="just">
              <a:buFont typeface="Aharoni" panose="02010803020104030203" pitchFamily="2" charset="-79"/>
              <a:buChar char="–"/>
            </a:pPr>
            <a:r>
              <a:rPr lang="it-IT" sz="1900" b="1" dirty="0">
                <a:solidFill>
                  <a:schemeClr val="tx1"/>
                </a:solidFill>
                <a:effectLst/>
              </a:rPr>
              <a:t> Altro </a:t>
            </a:r>
            <a:r>
              <a:rPr lang="it-IT" sz="1900" b="1" u="sng" dirty="0">
                <a:solidFill>
                  <a:schemeClr val="tx1"/>
                </a:solidFill>
                <a:effectLst/>
              </a:rPr>
              <a:t>limite alla regola della </a:t>
            </a:r>
            <a:r>
              <a:rPr lang="it-IT" sz="1900" b="1" u="sng" dirty="0" smtClean="0">
                <a:solidFill>
                  <a:schemeClr val="tx1"/>
                </a:solidFill>
                <a:effectLst/>
              </a:rPr>
              <a:t>distribuzione </a:t>
            </a:r>
            <a:r>
              <a:rPr lang="it-IT" sz="1900" b="1" u="sng" dirty="0">
                <a:solidFill>
                  <a:schemeClr val="tx1"/>
                </a:solidFill>
                <a:effectLst/>
              </a:rPr>
              <a:t>dell’onere della prova</a:t>
            </a:r>
            <a:r>
              <a:rPr lang="it-IT" sz="1900" b="1" dirty="0">
                <a:solidFill>
                  <a:schemeClr val="tx1"/>
                </a:solidFill>
                <a:effectLst/>
              </a:rPr>
              <a:t>.</a:t>
            </a:r>
          </a:p>
          <a:p>
            <a:pPr algn="just">
              <a:buFont typeface="Aharoni" panose="02010803020104030203" pitchFamily="2" charset="-79"/>
              <a:buChar char="–"/>
            </a:pPr>
            <a:r>
              <a:rPr lang="it-IT" sz="1900" b="1" dirty="0">
                <a:solidFill>
                  <a:schemeClr val="tx1"/>
                </a:solidFill>
                <a:effectLst/>
              </a:rPr>
              <a:t>Sono i </a:t>
            </a:r>
            <a:r>
              <a:rPr lang="it-IT" sz="1900" b="1" dirty="0">
                <a:solidFill>
                  <a:srgbClr val="D0DF0F"/>
                </a:solidFill>
                <a:effectLst/>
              </a:rPr>
              <a:t>fatti che rientrano nella comune esperienza</a:t>
            </a:r>
            <a:r>
              <a:rPr lang="it-IT" sz="1900" b="1" dirty="0">
                <a:solidFill>
                  <a:schemeClr val="tx1"/>
                </a:solidFill>
                <a:effectLst/>
              </a:rPr>
              <a:t> e che </a:t>
            </a:r>
            <a:r>
              <a:rPr lang="it-IT" sz="1900" b="1" u="sng" dirty="0">
                <a:solidFill>
                  <a:schemeClr val="tx1"/>
                </a:solidFill>
                <a:effectLst/>
              </a:rPr>
              <a:t>possono essere posti a fondamento della decisione senza bisogno di prova</a:t>
            </a:r>
            <a:r>
              <a:rPr lang="it-IT" sz="1900" b="1" dirty="0">
                <a:solidFill>
                  <a:schemeClr val="tx1"/>
                </a:solidFill>
                <a:effectLst/>
              </a:rPr>
              <a:t>: 115/2</a:t>
            </a:r>
          </a:p>
          <a:p>
            <a:pPr algn="just">
              <a:buFont typeface="Aharoni" panose="02010803020104030203" pitchFamily="2" charset="-79"/>
              <a:buChar char="–"/>
            </a:pPr>
            <a:r>
              <a:rPr lang="it-IT" sz="1900" b="1" dirty="0">
                <a:solidFill>
                  <a:schemeClr val="tx1"/>
                </a:solidFill>
                <a:effectLst/>
              </a:rPr>
              <a:t>Così come per il </a:t>
            </a:r>
            <a:r>
              <a:rPr lang="it-IT" sz="1900" b="1" dirty="0" smtClean="0">
                <a:solidFill>
                  <a:schemeClr val="tx1"/>
                </a:solidFill>
                <a:effectLst/>
              </a:rPr>
              <a:t>giudice, </a:t>
            </a:r>
            <a:r>
              <a:rPr lang="it-IT" sz="1900" b="1" dirty="0">
                <a:solidFill>
                  <a:schemeClr val="tx1"/>
                </a:solidFill>
                <a:effectLst/>
              </a:rPr>
              <a:t>anche per il consulente i fatti notori non sono fatti accidentalmente conosciuti ma </a:t>
            </a:r>
            <a:r>
              <a:rPr lang="it-IT" sz="1900" b="1" dirty="0" smtClean="0">
                <a:solidFill>
                  <a:schemeClr val="tx1"/>
                </a:solidFill>
                <a:effectLst/>
              </a:rPr>
              <a:t>si tratta di </a:t>
            </a:r>
            <a:r>
              <a:rPr lang="it-IT" sz="1900" b="1" dirty="0">
                <a:solidFill>
                  <a:srgbClr val="D0DF0F"/>
                </a:solidFill>
                <a:effectLst/>
              </a:rPr>
              <a:t>fatti che sono noti alla generalità delle persone</a:t>
            </a:r>
            <a:r>
              <a:rPr lang="it-IT" sz="1900" b="1" dirty="0">
                <a:solidFill>
                  <a:schemeClr val="tx1"/>
                </a:solidFill>
                <a:effectLst/>
              </a:rPr>
              <a:t>, alla quale appartiene anche il giudice.</a:t>
            </a:r>
          </a:p>
          <a:p>
            <a:pPr algn="just">
              <a:buFont typeface="Aharoni" panose="02010803020104030203" pitchFamily="2" charset="-79"/>
              <a:buChar char="–"/>
            </a:pPr>
            <a:r>
              <a:rPr lang="it-IT" sz="1900" b="1" u="sng" dirty="0">
                <a:solidFill>
                  <a:schemeClr val="tx1"/>
                </a:solidFill>
                <a:effectLst/>
              </a:rPr>
              <a:t>Il consulente peraltro può considerare notorio ciò che tale è  nella limitata comunità degli esperti</a:t>
            </a:r>
            <a:r>
              <a:rPr lang="it-IT" sz="1900" b="1" dirty="0">
                <a:solidFill>
                  <a:schemeClr val="tx1"/>
                </a:solidFill>
                <a:effectLst/>
              </a:rPr>
              <a:t> e degli specialisti di una determinata materia.</a:t>
            </a:r>
          </a:p>
          <a:p>
            <a:pPr algn="just">
              <a:buFont typeface="Aharoni" panose="02010803020104030203" pitchFamily="2" charset="-79"/>
              <a:buChar char="–"/>
            </a:pPr>
            <a:r>
              <a:rPr lang="it-IT" sz="1900" b="1" dirty="0">
                <a:solidFill>
                  <a:schemeClr val="tx1"/>
                </a:solidFill>
                <a:effectLst/>
              </a:rPr>
              <a:t>Il notorio deve riferirsi sempre a fatti allegati dalle parti.</a:t>
            </a:r>
          </a:p>
        </p:txBody>
      </p:sp>
    </p:spTree>
    <p:extLst>
      <p:ext uri="{BB962C8B-B14F-4D97-AF65-F5344CB8AC3E}">
        <p14:creationId xmlns:p14="http://schemas.microsoft.com/office/powerpoint/2010/main" val="254701457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200" b="1" dirty="0" smtClean="0">
                <a:solidFill>
                  <a:srgbClr val="D0DF0F"/>
                </a:solidFill>
                <a:effectLst/>
              </a:rPr>
              <a:t>LA POSIZIONE DELLE CONSULENZA NELL’AMBITO DEL PROCESSO DI COGNIZIONE ORDINARIO</a:t>
            </a:r>
            <a:r>
              <a:rPr lang="it-IT" sz="3200" dirty="0" smtClean="0">
                <a:effectLst/>
              </a:rPr>
              <a:t/>
            </a:r>
            <a:br>
              <a:rPr lang="it-IT" sz="3200" dirty="0" smtClean="0">
                <a:effectLst/>
              </a:rPr>
            </a:br>
            <a:endParaRPr lang="it-IT" sz="3200" dirty="0">
              <a:effectLst/>
            </a:endParaRPr>
          </a:p>
        </p:txBody>
      </p:sp>
      <p:sp>
        <p:nvSpPr>
          <p:cNvPr id="3" name="Segnaposto contenuto 2"/>
          <p:cNvSpPr>
            <a:spLocks noGrp="1"/>
          </p:cNvSpPr>
          <p:nvPr>
            <p:ph idx="1"/>
          </p:nvPr>
        </p:nvSpPr>
        <p:spPr>
          <a:xfrm>
            <a:off x="179512" y="1844824"/>
            <a:ext cx="8784976" cy="4864902"/>
          </a:xfrm>
        </p:spPr>
        <p:txBody>
          <a:bodyPr>
            <a:normAutofit/>
          </a:bodyPr>
          <a:lstStyle/>
          <a:p>
            <a:pPr algn="just">
              <a:buFont typeface="Aharoni" panose="02010803020104030203" pitchFamily="2" charset="-79"/>
              <a:buChar char="–"/>
            </a:pPr>
            <a:r>
              <a:rPr lang="it-IT" b="1" dirty="0" smtClean="0">
                <a:effectLst/>
              </a:rPr>
              <a:t>La consulenza tecnica interviene dopo la costituzione delle parti e l’avvio del contraddittorio nella seconda fase processuale detta «istruzione probatoria».</a:t>
            </a:r>
          </a:p>
          <a:p>
            <a:pPr algn="just">
              <a:buFont typeface="Aharoni" panose="02010803020104030203" pitchFamily="2" charset="-79"/>
              <a:buChar char="–"/>
            </a:pPr>
            <a:r>
              <a:rPr lang="it-IT" b="1" dirty="0" smtClean="0">
                <a:effectLst/>
              </a:rPr>
              <a:t>Serve come le altre attività probatorie a rendere possibile la decisione.</a:t>
            </a:r>
          </a:p>
          <a:p>
            <a:pPr algn="just">
              <a:buFont typeface="Aharoni" panose="02010803020104030203" pitchFamily="2" charset="-79"/>
              <a:buChar char="–"/>
            </a:pPr>
            <a:r>
              <a:rPr lang="it-IT" b="1" dirty="0" smtClean="0">
                <a:effectLst/>
              </a:rPr>
              <a:t>Quest’ultima consiste in un giudizio che attiene al fatto e al diritto.</a:t>
            </a:r>
          </a:p>
          <a:p>
            <a:pPr algn="just">
              <a:buFont typeface="Aharoni" panose="02010803020104030203" pitchFamily="2" charset="-79"/>
              <a:buChar char="–"/>
            </a:pPr>
            <a:r>
              <a:rPr lang="it-IT" b="1" dirty="0" smtClean="0">
                <a:effectLst/>
              </a:rPr>
              <a:t>Occorre acquisire tutti gli strumenti e gli elementi necessari per compiere il giudizio.</a:t>
            </a:r>
          </a:p>
          <a:p>
            <a:pPr algn="just">
              <a:buFont typeface="Aharoni" panose="02010803020104030203" pitchFamily="2" charset="-79"/>
              <a:buChar char="–"/>
            </a:pPr>
            <a:r>
              <a:rPr lang="it-IT" b="1" dirty="0" smtClean="0">
                <a:effectLst/>
              </a:rPr>
              <a:t>La consulenza tecnica si pone nell’ambito del giudizio di fatto ovvero assegna contenuti quantitativi al giudizio derivante dall’applicazione della norma. </a:t>
            </a:r>
            <a:endParaRPr lang="it-IT" dirty="0">
              <a:effectLst/>
            </a:endParaRPr>
          </a:p>
        </p:txBody>
      </p:sp>
    </p:spTree>
    <p:extLst>
      <p:ext uri="{BB962C8B-B14F-4D97-AF65-F5344CB8AC3E}">
        <p14:creationId xmlns:p14="http://schemas.microsoft.com/office/powerpoint/2010/main" val="254354469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6539"/>
            <a:ext cx="7765322" cy="970450"/>
          </a:xfrm>
        </p:spPr>
        <p:txBody>
          <a:bodyPr>
            <a:normAutofit/>
          </a:bodyPr>
          <a:lstStyle/>
          <a:p>
            <a:r>
              <a:rPr lang="it-IT" sz="3200" b="1" dirty="0">
                <a:solidFill>
                  <a:srgbClr val="D0DF0F"/>
                </a:solidFill>
                <a:effectLst/>
              </a:rPr>
              <a:t>CONSULENZA TECNICA </a:t>
            </a:r>
          </a:p>
        </p:txBody>
      </p:sp>
      <p:sp>
        <p:nvSpPr>
          <p:cNvPr id="3" name="Segnaposto contenuto 2"/>
          <p:cNvSpPr>
            <a:spLocks noGrp="1"/>
          </p:cNvSpPr>
          <p:nvPr>
            <p:ph idx="1"/>
          </p:nvPr>
        </p:nvSpPr>
        <p:spPr>
          <a:xfrm>
            <a:off x="0" y="836712"/>
            <a:ext cx="9144000" cy="6021288"/>
          </a:xfrm>
        </p:spPr>
        <p:txBody>
          <a:bodyPr>
            <a:noAutofit/>
          </a:bodyPr>
          <a:lstStyle/>
          <a:p>
            <a:pPr algn="just">
              <a:buFont typeface="Aharoni" panose="02010803020104030203" pitchFamily="2" charset="-79"/>
              <a:buChar char="–"/>
            </a:pPr>
            <a:r>
              <a:rPr lang="it-IT" sz="1900" b="1" dirty="0">
                <a:solidFill>
                  <a:schemeClr val="tx1"/>
                </a:solidFill>
                <a:effectLst/>
              </a:rPr>
              <a:t>Il legislatore </a:t>
            </a:r>
            <a:r>
              <a:rPr lang="it-IT" sz="1900" b="1" dirty="0" smtClean="0">
                <a:solidFill>
                  <a:schemeClr val="tx1"/>
                </a:solidFill>
                <a:effectLst/>
              </a:rPr>
              <a:t>considera </a:t>
            </a:r>
            <a:r>
              <a:rPr lang="it-IT" sz="1900" b="1" dirty="0">
                <a:solidFill>
                  <a:schemeClr val="tx1"/>
                </a:solidFill>
                <a:effectLst/>
              </a:rPr>
              <a:t>la consulenza tecnica  come appartenente </a:t>
            </a:r>
            <a:r>
              <a:rPr lang="it-IT" sz="1900" b="1" dirty="0">
                <a:solidFill>
                  <a:srgbClr val="D0DF0F"/>
                </a:solidFill>
                <a:effectLst/>
              </a:rPr>
              <a:t>all’istruzione probatoria</a:t>
            </a:r>
            <a:r>
              <a:rPr lang="it-IT" sz="1900" b="1" dirty="0">
                <a:solidFill>
                  <a:schemeClr val="tx1"/>
                </a:solidFill>
                <a:effectLst/>
              </a:rPr>
              <a:t> ma non mezzo di prova.</a:t>
            </a:r>
          </a:p>
          <a:p>
            <a:pPr algn="just">
              <a:buFont typeface="Aharoni" panose="02010803020104030203" pitchFamily="2" charset="-79"/>
              <a:buChar char="–"/>
            </a:pPr>
            <a:r>
              <a:rPr lang="it-IT" sz="1900" b="1" dirty="0">
                <a:solidFill>
                  <a:schemeClr val="tx1"/>
                </a:solidFill>
                <a:effectLst/>
              </a:rPr>
              <a:t>La </a:t>
            </a:r>
            <a:r>
              <a:rPr lang="it-IT" sz="1900" b="1" dirty="0">
                <a:solidFill>
                  <a:srgbClr val="D0DF0F"/>
                </a:solidFill>
                <a:effectLst/>
              </a:rPr>
              <a:t>funzione della </a:t>
            </a:r>
            <a:r>
              <a:rPr lang="it-IT" sz="1900" b="1" dirty="0" smtClean="0">
                <a:solidFill>
                  <a:srgbClr val="D0DF0F"/>
                </a:solidFill>
                <a:effectLst/>
              </a:rPr>
              <a:t>consulenza</a:t>
            </a:r>
            <a:r>
              <a:rPr lang="it-IT" sz="1900" b="1" dirty="0" smtClean="0">
                <a:solidFill>
                  <a:schemeClr val="tx1"/>
                </a:solidFill>
                <a:effectLst/>
              </a:rPr>
              <a:t> </a:t>
            </a:r>
            <a:r>
              <a:rPr lang="it-IT" sz="1900" b="1" dirty="0">
                <a:solidFill>
                  <a:schemeClr val="tx1"/>
                </a:solidFill>
                <a:effectLst/>
              </a:rPr>
              <a:t>non consiste  nel determinare il convincimento del giudice ma consiste </a:t>
            </a:r>
            <a:r>
              <a:rPr lang="it-IT" sz="1900" b="1" dirty="0">
                <a:solidFill>
                  <a:srgbClr val="D0DF0F"/>
                </a:solidFill>
                <a:effectLst/>
              </a:rPr>
              <a:t>nell’offrire  al </a:t>
            </a:r>
            <a:r>
              <a:rPr lang="it-IT" sz="1900" b="1" dirty="0" smtClean="0">
                <a:solidFill>
                  <a:srgbClr val="D0DF0F"/>
                </a:solidFill>
                <a:effectLst/>
              </a:rPr>
              <a:t>giudice </a:t>
            </a:r>
            <a:r>
              <a:rPr lang="it-IT" sz="1900" b="1" dirty="0">
                <a:solidFill>
                  <a:srgbClr val="D0DF0F"/>
                </a:solidFill>
                <a:effectLst/>
              </a:rPr>
              <a:t>l’ausilio di cognizione </a:t>
            </a:r>
            <a:r>
              <a:rPr lang="it-IT" sz="1900" b="1" dirty="0" smtClean="0">
                <a:solidFill>
                  <a:srgbClr val="D0DF0F"/>
                </a:solidFill>
                <a:effectLst/>
              </a:rPr>
              <a:t>tecniche</a:t>
            </a:r>
            <a:r>
              <a:rPr lang="it-IT" sz="1900" b="1" dirty="0" smtClean="0">
                <a:solidFill>
                  <a:schemeClr val="tx1"/>
                </a:solidFill>
                <a:effectLst/>
              </a:rPr>
              <a:t> </a:t>
            </a:r>
            <a:r>
              <a:rPr lang="it-IT" sz="1900" b="1" dirty="0">
                <a:solidFill>
                  <a:schemeClr val="tx1"/>
                </a:solidFill>
                <a:effectLst/>
              </a:rPr>
              <a:t>rispetto ad indagini di fatto, di processi, di fenomeni, di strutture impianti, tecniche produttive in genere, di nessi causali  coperti da leggi tecnico-scientifiche tra determinati fatti e dati eventi.</a:t>
            </a:r>
          </a:p>
          <a:p>
            <a:pPr algn="just">
              <a:buFont typeface="Aharoni" panose="02010803020104030203" pitchFamily="2" charset="-79"/>
              <a:buChar char="–"/>
            </a:pPr>
            <a:r>
              <a:rPr lang="it-IT" sz="1900" b="1" dirty="0">
                <a:solidFill>
                  <a:schemeClr val="tx1"/>
                </a:solidFill>
                <a:effectLst/>
              </a:rPr>
              <a:t>Il consulente fornisce altresì la sua competenza tecnica al giudice che non la possiede </a:t>
            </a:r>
            <a:r>
              <a:rPr lang="it-IT" sz="1900" b="1" u="sng" dirty="0">
                <a:solidFill>
                  <a:schemeClr val="tx1"/>
                </a:solidFill>
                <a:effectLst/>
              </a:rPr>
              <a:t>per determinare il valore di prove già acquisite</a:t>
            </a:r>
            <a:r>
              <a:rPr lang="it-IT" sz="1900" b="1" dirty="0">
                <a:solidFill>
                  <a:schemeClr val="tx1"/>
                </a:solidFill>
                <a:effectLst/>
              </a:rPr>
              <a:t> e </a:t>
            </a:r>
            <a:r>
              <a:rPr lang="it-IT" sz="1900" b="1" u="sng" dirty="0">
                <a:solidFill>
                  <a:schemeClr val="tx1"/>
                </a:solidFill>
                <a:effectLst/>
              </a:rPr>
              <a:t>per verificare la fondatezza dell’argomentazione presuntiva</a:t>
            </a:r>
            <a:r>
              <a:rPr lang="it-IT" sz="1900" b="1" dirty="0">
                <a:solidFill>
                  <a:schemeClr val="tx1"/>
                </a:solidFill>
                <a:effectLst/>
              </a:rPr>
              <a:t>.</a:t>
            </a:r>
          </a:p>
          <a:p>
            <a:pPr algn="just">
              <a:buFont typeface="Aharoni" panose="02010803020104030203" pitchFamily="2" charset="-79"/>
              <a:buChar char="–"/>
            </a:pPr>
            <a:r>
              <a:rPr lang="it-IT" sz="1900" b="1" dirty="0">
                <a:solidFill>
                  <a:schemeClr val="tx1"/>
                </a:solidFill>
                <a:effectLst/>
              </a:rPr>
              <a:t>L’apporto del consulente </a:t>
            </a:r>
            <a:r>
              <a:rPr lang="it-IT" sz="1900" b="1" dirty="0" smtClean="0">
                <a:solidFill>
                  <a:schemeClr val="tx1"/>
                </a:solidFill>
                <a:effectLst/>
              </a:rPr>
              <a:t>si pone al di là della percezione e della conoscenza dei fatti e fornisce </a:t>
            </a:r>
            <a:r>
              <a:rPr lang="it-IT" sz="1900" b="1" dirty="0">
                <a:solidFill>
                  <a:schemeClr val="tx1"/>
                </a:solidFill>
                <a:effectLst/>
              </a:rPr>
              <a:t>al </a:t>
            </a:r>
            <a:r>
              <a:rPr lang="it-IT" sz="1900" b="1" dirty="0" smtClean="0">
                <a:solidFill>
                  <a:schemeClr val="tx1"/>
                </a:solidFill>
                <a:effectLst/>
              </a:rPr>
              <a:t>giudice regole </a:t>
            </a:r>
            <a:r>
              <a:rPr lang="it-IT" sz="1900" b="1" dirty="0">
                <a:solidFill>
                  <a:schemeClr val="tx1"/>
                </a:solidFill>
                <a:effectLst/>
              </a:rPr>
              <a:t>di esperienza organizzata, alla stregua delle quali il fatto assume un significato che la mera acquisizione empirica non potrebbe fornire.  </a:t>
            </a:r>
          </a:p>
        </p:txBody>
      </p:sp>
    </p:spTree>
    <p:extLst>
      <p:ext uri="{BB962C8B-B14F-4D97-AF65-F5344CB8AC3E}">
        <p14:creationId xmlns:p14="http://schemas.microsoft.com/office/powerpoint/2010/main" val="17031384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1577" y="30065"/>
            <a:ext cx="7765322" cy="970450"/>
          </a:xfrm>
        </p:spPr>
        <p:txBody>
          <a:bodyPr>
            <a:noAutofit/>
          </a:bodyPr>
          <a:lstStyle/>
          <a:p>
            <a:r>
              <a:rPr lang="it-IT" sz="3200" b="1" dirty="0" smtClean="0">
                <a:solidFill>
                  <a:srgbClr val="D0DF0F"/>
                </a:solidFill>
                <a:effectLst/>
              </a:rPr>
              <a:t>IL CONSULENTE TECNICO COME </a:t>
            </a:r>
            <a:r>
              <a:rPr lang="it-IT" sz="3200" b="1" dirty="0">
                <a:solidFill>
                  <a:srgbClr val="D0DF0F"/>
                </a:solidFill>
                <a:effectLst/>
              </a:rPr>
              <a:t>AUSILIARIO</a:t>
            </a:r>
            <a:r>
              <a:rPr lang="it-IT" sz="3200" b="1" dirty="0" smtClean="0">
                <a:solidFill>
                  <a:srgbClr val="D0DF0F"/>
                </a:solidFill>
                <a:effectLst/>
              </a:rPr>
              <a:t> DEL GIUDICE</a:t>
            </a:r>
            <a:endParaRPr lang="it-IT" sz="3200" b="1" dirty="0">
              <a:solidFill>
                <a:srgbClr val="D0DF0F"/>
              </a:solidFill>
              <a:effectLst/>
            </a:endParaRPr>
          </a:p>
        </p:txBody>
      </p:sp>
      <p:sp>
        <p:nvSpPr>
          <p:cNvPr id="3" name="Segnaposto contenuto 2"/>
          <p:cNvSpPr>
            <a:spLocks noGrp="1"/>
          </p:cNvSpPr>
          <p:nvPr>
            <p:ph idx="1"/>
          </p:nvPr>
        </p:nvSpPr>
        <p:spPr>
          <a:xfrm>
            <a:off x="8843" y="1000515"/>
            <a:ext cx="9144000" cy="5661248"/>
          </a:xfrm>
        </p:spPr>
        <p:txBody>
          <a:bodyPr>
            <a:noAutofit/>
          </a:bodyPr>
          <a:lstStyle/>
          <a:p>
            <a:pPr algn="just">
              <a:buFont typeface="Aharoni" panose="02010803020104030203" pitchFamily="2" charset="-79"/>
              <a:buChar char="–"/>
            </a:pPr>
            <a:r>
              <a:rPr lang="it-IT" sz="1600" b="1" dirty="0">
                <a:solidFill>
                  <a:schemeClr val="tx1"/>
                </a:solidFill>
                <a:effectLst/>
              </a:rPr>
              <a:t>Il consulente </a:t>
            </a:r>
            <a:r>
              <a:rPr lang="it-IT" sz="1600" b="1" dirty="0" smtClean="0">
                <a:solidFill>
                  <a:schemeClr val="tx1"/>
                </a:solidFill>
                <a:effectLst/>
              </a:rPr>
              <a:t>ausiliario:</a:t>
            </a:r>
          </a:p>
          <a:p>
            <a:pPr lvl="1" algn="just">
              <a:buFont typeface="Aharoni" panose="02010803020104030203" pitchFamily="2" charset="-79"/>
              <a:buChar char="–"/>
            </a:pPr>
            <a:r>
              <a:rPr lang="it-IT" sz="1600" b="1" dirty="0" smtClean="0">
                <a:solidFill>
                  <a:schemeClr val="tx1"/>
                </a:solidFill>
                <a:effectLst/>
              </a:rPr>
              <a:t> </a:t>
            </a:r>
            <a:r>
              <a:rPr lang="it-IT" sz="1400" b="1" dirty="0">
                <a:solidFill>
                  <a:schemeClr val="tx1"/>
                </a:solidFill>
                <a:effectLst/>
              </a:rPr>
              <a:t>integra le cognizioni tecniche del </a:t>
            </a:r>
            <a:r>
              <a:rPr lang="it-IT" sz="1400" b="1" dirty="0" smtClean="0">
                <a:solidFill>
                  <a:schemeClr val="tx1"/>
                </a:solidFill>
                <a:effectLst/>
              </a:rPr>
              <a:t>giudice; </a:t>
            </a:r>
          </a:p>
          <a:p>
            <a:pPr lvl="1" algn="just">
              <a:buFont typeface="Aharoni" panose="02010803020104030203" pitchFamily="2" charset="-79"/>
              <a:buChar char="–"/>
            </a:pPr>
            <a:r>
              <a:rPr lang="it-IT" sz="1400" b="1" dirty="0" smtClean="0">
                <a:solidFill>
                  <a:schemeClr val="tx1"/>
                </a:solidFill>
                <a:effectLst/>
              </a:rPr>
              <a:t>sostituisce </a:t>
            </a:r>
            <a:r>
              <a:rPr lang="it-IT" sz="1400" b="1" dirty="0">
                <a:solidFill>
                  <a:schemeClr val="tx1"/>
                </a:solidFill>
                <a:effectLst/>
              </a:rPr>
              <a:t>il giudice in attività di ispezione, rilievo, riproduzione esperimenti, con l’impiego di strumenti e metodologie tecnico- </a:t>
            </a:r>
            <a:r>
              <a:rPr lang="it-IT" sz="1400" b="1" dirty="0" smtClean="0">
                <a:solidFill>
                  <a:schemeClr val="tx1"/>
                </a:solidFill>
                <a:effectLst/>
              </a:rPr>
              <a:t>scientifiche.</a:t>
            </a:r>
            <a:endParaRPr lang="it-IT" sz="1400" b="1" dirty="0">
              <a:solidFill>
                <a:schemeClr val="tx1"/>
              </a:solidFill>
              <a:effectLst/>
            </a:endParaRPr>
          </a:p>
          <a:p>
            <a:pPr algn="just">
              <a:buFont typeface="Aharoni" panose="02010803020104030203" pitchFamily="2" charset="-79"/>
              <a:buChar char="–"/>
            </a:pPr>
            <a:r>
              <a:rPr lang="it-IT" sz="1600" b="1" dirty="0">
                <a:solidFill>
                  <a:schemeClr val="tx1"/>
                </a:solidFill>
                <a:effectLst/>
              </a:rPr>
              <a:t>Rispetto alla prova che offre dati di </a:t>
            </a:r>
            <a:r>
              <a:rPr lang="it-IT" sz="1600" b="1" dirty="0" smtClean="0">
                <a:solidFill>
                  <a:schemeClr val="tx1"/>
                </a:solidFill>
                <a:effectLst/>
              </a:rPr>
              <a:t>fatto, </a:t>
            </a:r>
            <a:r>
              <a:rPr lang="it-IT" sz="1600" b="1" dirty="0">
                <a:solidFill>
                  <a:schemeClr val="tx1"/>
                </a:solidFill>
                <a:effectLst/>
              </a:rPr>
              <a:t>la consulenza si concreta in conclusioni a quesiti tecnici in cui i dati di fatto oggetto di prova sono i dati di un’equazione nella quale il consulente inserisce il raccordo del sapere tecnico-scientifico per ricostruire un fenomeno o risalire alle cause di un evento.</a:t>
            </a:r>
          </a:p>
          <a:p>
            <a:pPr algn="just">
              <a:buFont typeface="Aharoni" panose="02010803020104030203" pitchFamily="2" charset="-79"/>
              <a:buChar char="–"/>
            </a:pPr>
            <a:r>
              <a:rPr lang="it-IT" sz="1600" b="1" dirty="0">
                <a:solidFill>
                  <a:schemeClr val="tx1"/>
                </a:solidFill>
                <a:effectLst/>
              </a:rPr>
              <a:t>La </a:t>
            </a:r>
            <a:r>
              <a:rPr lang="it-IT" sz="1600" b="1" dirty="0">
                <a:solidFill>
                  <a:srgbClr val="D0DF0F"/>
                </a:solidFill>
                <a:effectLst/>
              </a:rPr>
              <a:t>consulenza tecnica</a:t>
            </a:r>
            <a:r>
              <a:rPr lang="it-IT" sz="1600" b="1" dirty="0">
                <a:solidFill>
                  <a:schemeClr val="tx1"/>
                </a:solidFill>
                <a:effectLst/>
              </a:rPr>
              <a:t> va distinta dalla </a:t>
            </a:r>
            <a:r>
              <a:rPr lang="it-IT" sz="1600" b="1" dirty="0">
                <a:solidFill>
                  <a:srgbClr val="D0DF0F"/>
                </a:solidFill>
                <a:effectLst/>
              </a:rPr>
              <a:t>testimonianza tecnica</a:t>
            </a:r>
            <a:r>
              <a:rPr lang="it-IT" sz="1600" b="1" dirty="0">
                <a:solidFill>
                  <a:schemeClr val="tx1"/>
                </a:solidFill>
                <a:effectLst/>
              </a:rPr>
              <a:t>. Quest’ultima consiste nella descrizione di un fatto per la cui percezione e ricostruzione storica si esigono specifiche conoscenze </a:t>
            </a:r>
            <a:r>
              <a:rPr lang="it-IT" sz="1600" b="1" dirty="0" smtClean="0">
                <a:solidFill>
                  <a:schemeClr val="tx1"/>
                </a:solidFill>
                <a:effectLst/>
              </a:rPr>
              <a:t>tecniche. </a:t>
            </a:r>
          </a:p>
          <a:p>
            <a:pPr algn="just">
              <a:buFont typeface="Aharoni" panose="02010803020104030203" pitchFamily="2" charset="-79"/>
              <a:buChar char="–"/>
            </a:pPr>
            <a:r>
              <a:rPr lang="it-IT" sz="1600" b="1" dirty="0" smtClean="0">
                <a:solidFill>
                  <a:schemeClr val="tx1"/>
                </a:solidFill>
                <a:effectLst/>
              </a:rPr>
              <a:t>Problema </a:t>
            </a:r>
            <a:r>
              <a:rPr lang="it-IT" sz="1600" b="1" dirty="0">
                <a:solidFill>
                  <a:schemeClr val="tx1"/>
                </a:solidFill>
                <a:effectLst/>
              </a:rPr>
              <a:t>del confine tra la testimonianza e </a:t>
            </a:r>
            <a:r>
              <a:rPr lang="it-IT" sz="1600" b="1" dirty="0">
                <a:solidFill>
                  <a:srgbClr val="D0DF0F"/>
                </a:solidFill>
                <a:effectLst/>
              </a:rPr>
              <a:t>l’apprezzamento </a:t>
            </a:r>
            <a:r>
              <a:rPr lang="it-IT" sz="1600" b="1" dirty="0" smtClean="0">
                <a:solidFill>
                  <a:srgbClr val="D0DF0F"/>
                </a:solidFill>
                <a:effectLst/>
              </a:rPr>
              <a:t>tecnico</a:t>
            </a:r>
            <a:r>
              <a:rPr lang="it-IT" sz="1600" b="1" dirty="0" smtClean="0">
                <a:solidFill>
                  <a:schemeClr val="tx1"/>
                </a:solidFill>
                <a:effectLst/>
              </a:rPr>
              <a:t>: si </a:t>
            </a:r>
            <a:r>
              <a:rPr lang="it-IT" sz="1600" b="1" dirty="0">
                <a:solidFill>
                  <a:schemeClr val="tx1"/>
                </a:solidFill>
                <a:effectLst/>
              </a:rPr>
              <a:t>ha testimonianza tecnica  quando il dichiarante non può prescindere nella descrizione dei fatti da un linguaggio specializzato e quando la descrizione di un fatto implica una spiegazione di carattere tecnico rispetto allo sviluppo del fatto.</a:t>
            </a:r>
          </a:p>
          <a:p>
            <a:pPr algn="just">
              <a:buFont typeface="Aharoni" panose="02010803020104030203" pitchFamily="2" charset="-79"/>
              <a:buChar char="–"/>
            </a:pPr>
            <a:r>
              <a:rPr lang="it-IT" sz="1600" b="1" dirty="0">
                <a:solidFill>
                  <a:schemeClr val="tx1"/>
                </a:solidFill>
                <a:effectLst/>
              </a:rPr>
              <a:t>In questa prospettiva la consulenza diventa anche prova perché un fatto non si può considerare </a:t>
            </a:r>
            <a:r>
              <a:rPr lang="it-IT" sz="1600" b="1" dirty="0" smtClean="0">
                <a:solidFill>
                  <a:schemeClr val="tx1"/>
                </a:solidFill>
                <a:effectLst/>
              </a:rPr>
              <a:t>accertato </a:t>
            </a:r>
            <a:r>
              <a:rPr lang="it-IT" sz="1600" b="1" dirty="0">
                <a:solidFill>
                  <a:schemeClr val="tx1"/>
                </a:solidFill>
                <a:effectLst/>
              </a:rPr>
              <a:t>e acquisito senza una descrizione di carattere </a:t>
            </a:r>
            <a:r>
              <a:rPr lang="it-IT" sz="1600" b="1" dirty="0" smtClean="0">
                <a:solidFill>
                  <a:schemeClr val="tx1"/>
                </a:solidFill>
                <a:effectLst/>
              </a:rPr>
              <a:t>tecnico.</a:t>
            </a:r>
            <a:endParaRPr lang="it-IT" sz="1600" b="1" dirty="0">
              <a:solidFill>
                <a:schemeClr val="tx1"/>
              </a:solidFill>
              <a:effectLst/>
            </a:endParaRPr>
          </a:p>
        </p:txBody>
      </p:sp>
    </p:spTree>
    <p:extLst>
      <p:ext uri="{BB962C8B-B14F-4D97-AF65-F5344CB8AC3E}">
        <p14:creationId xmlns:p14="http://schemas.microsoft.com/office/powerpoint/2010/main" val="3415368169"/>
      </p:ext>
    </p:extLst>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5079" y="6539"/>
            <a:ext cx="7765322" cy="970450"/>
          </a:xfrm>
        </p:spPr>
        <p:txBody>
          <a:bodyPr>
            <a:noAutofit/>
          </a:bodyPr>
          <a:lstStyle/>
          <a:p>
            <a:pPr algn="ctr"/>
            <a:r>
              <a:rPr lang="it-IT" sz="3200" b="1" dirty="0" smtClean="0">
                <a:solidFill>
                  <a:srgbClr val="D0DF0F"/>
                </a:solidFill>
              </a:rPr>
              <a:t>IL CONTRIBUTO DEL CONSULENTE ALLA FASE DECISORIA</a:t>
            </a:r>
            <a:endParaRPr lang="it-IT" sz="3200" b="1" dirty="0">
              <a:solidFill>
                <a:srgbClr val="D0DF0F"/>
              </a:solidFill>
            </a:endParaRPr>
          </a:p>
        </p:txBody>
      </p:sp>
      <p:sp>
        <p:nvSpPr>
          <p:cNvPr id="3" name="Segnaposto contenuto 2"/>
          <p:cNvSpPr>
            <a:spLocks noGrp="1"/>
          </p:cNvSpPr>
          <p:nvPr>
            <p:ph idx="1"/>
          </p:nvPr>
        </p:nvSpPr>
        <p:spPr>
          <a:xfrm>
            <a:off x="-108520" y="1196752"/>
            <a:ext cx="9252520" cy="5661248"/>
          </a:xfrm>
        </p:spPr>
        <p:txBody>
          <a:bodyPr>
            <a:noAutofit/>
          </a:bodyPr>
          <a:lstStyle/>
          <a:p>
            <a:pPr algn="just">
              <a:buFont typeface="Aharoni" panose="02010803020104030203" pitchFamily="2" charset="-79"/>
              <a:buChar char="–"/>
            </a:pPr>
            <a:r>
              <a:rPr lang="it-IT" sz="1800" b="1" u="sng" dirty="0">
                <a:solidFill>
                  <a:schemeClr val="tx1"/>
                </a:solidFill>
                <a:effectLst/>
              </a:rPr>
              <a:t>Il consulente concorre alla decisione del </a:t>
            </a:r>
            <a:r>
              <a:rPr lang="it-IT" sz="1800" b="1" u="sng" dirty="0" smtClean="0">
                <a:solidFill>
                  <a:schemeClr val="tx1"/>
                </a:solidFill>
                <a:effectLst/>
              </a:rPr>
              <a:t>giudice</a:t>
            </a:r>
            <a:r>
              <a:rPr lang="it-IT" sz="1800" b="1" dirty="0" smtClean="0">
                <a:solidFill>
                  <a:schemeClr val="tx1"/>
                </a:solidFill>
                <a:effectLst/>
              </a:rPr>
              <a:t> perché il giudice </a:t>
            </a:r>
            <a:r>
              <a:rPr lang="it-IT" sz="1800" b="1" dirty="0">
                <a:solidFill>
                  <a:schemeClr val="tx1"/>
                </a:solidFill>
                <a:effectLst/>
              </a:rPr>
              <a:t>nella fase decisoria deve tenere conto dei risultati dell’istruzione probatoria nella quale sono contenuti le conclusioni tecniche del </a:t>
            </a:r>
            <a:r>
              <a:rPr lang="it-IT" sz="1800" b="1" dirty="0" smtClean="0">
                <a:solidFill>
                  <a:schemeClr val="tx1"/>
                </a:solidFill>
                <a:effectLst/>
              </a:rPr>
              <a:t>consulente.</a:t>
            </a:r>
            <a:endParaRPr lang="it-IT" sz="1800" b="1" dirty="0">
              <a:solidFill>
                <a:schemeClr val="tx1"/>
              </a:solidFill>
              <a:effectLst/>
            </a:endParaRPr>
          </a:p>
          <a:p>
            <a:pPr algn="just">
              <a:buFont typeface="Aharoni" panose="02010803020104030203" pitchFamily="2" charset="-79"/>
              <a:buChar char="–"/>
            </a:pPr>
            <a:r>
              <a:rPr lang="it-IT" sz="1800" b="1" dirty="0">
                <a:solidFill>
                  <a:schemeClr val="tx1"/>
                </a:solidFill>
                <a:effectLst/>
              </a:rPr>
              <a:t>Il </a:t>
            </a:r>
            <a:r>
              <a:rPr lang="it-IT" sz="1800" b="1" dirty="0" smtClean="0">
                <a:solidFill>
                  <a:schemeClr val="tx1"/>
                </a:solidFill>
                <a:effectLst/>
              </a:rPr>
              <a:t>consulente:</a:t>
            </a:r>
          </a:p>
          <a:p>
            <a:pPr lvl="1" algn="just">
              <a:buFont typeface="Aharoni" panose="02010803020104030203" pitchFamily="2" charset="-79"/>
              <a:buChar char="–"/>
            </a:pPr>
            <a:r>
              <a:rPr lang="it-IT" sz="1600" b="1" dirty="0" smtClean="0">
                <a:solidFill>
                  <a:schemeClr val="tx1"/>
                </a:solidFill>
                <a:effectLst/>
              </a:rPr>
              <a:t>integra </a:t>
            </a:r>
            <a:r>
              <a:rPr lang="it-IT" sz="1600" b="1" dirty="0">
                <a:solidFill>
                  <a:schemeClr val="tx1"/>
                </a:solidFill>
                <a:effectLst/>
              </a:rPr>
              <a:t>l’attività del giudice nella raccolta del materiale su cui si fonderà il </a:t>
            </a:r>
            <a:r>
              <a:rPr lang="it-IT" sz="1600" b="1" dirty="0" smtClean="0">
                <a:solidFill>
                  <a:schemeClr val="tx1"/>
                </a:solidFill>
                <a:effectLst/>
              </a:rPr>
              <a:t>giudizio;</a:t>
            </a:r>
          </a:p>
          <a:p>
            <a:pPr lvl="1" algn="just">
              <a:buFont typeface="Aharoni" panose="02010803020104030203" pitchFamily="2" charset="-79"/>
              <a:buChar char="–"/>
            </a:pPr>
            <a:r>
              <a:rPr lang="it-IT" sz="1600" b="1" dirty="0" smtClean="0">
                <a:solidFill>
                  <a:schemeClr val="tx1"/>
                </a:solidFill>
                <a:effectLst/>
              </a:rPr>
              <a:t>fornisce elementi </a:t>
            </a:r>
            <a:r>
              <a:rPr lang="it-IT" sz="1600" b="1" dirty="0">
                <a:solidFill>
                  <a:schemeClr val="tx1"/>
                </a:solidFill>
                <a:effectLst/>
              </a:rPr>
              <a:t>per orientare l’ulteriore svolgimento dell’attività istruttoria.</a:t>
            </a:r>
          </a:p>
          <a:p>
            <a:pPr algn="just">
              <a:buFont typeface="Aharoni" panose="02010803020104030203" pitchFamily="2" charset="-79"/>
              <a:buChar char="–"/>
            </a:pPr>
            <a:r>
              <a:rPr lang="it-IT" sz="1800" b="1" u="sng" dirty="0">
                <a:solidFill>
                  <a:schemeClr val="tx1"/>
                </a:solidFill>
                <a:effectLst/>
              </a:rPr>
              <a:t>La consulenza è essa stessa prova  quando viene utilizzata per conoscere fatti la cui conoscenza può essere acquisita solo da chi possiede una determinata preparazione tecnica</a:t>
            </a:r>
            <a:r>
              <a:rPr lang="it-IT" sz="1800" b="1" dirty="0">
                <a:solidFill>
                  <a:schemeClr val="tx1"/>
                </a:solidFill>
                <a:effectLst/>
              </a:rPr>
              <a:t>, </a:t>
            </a:r>
            <a:r>
              <a:rPr lang="it-IT" sz="1800" b="1" dirty="0" smtClean="0">
                <a:solidFill>
                  <a:schemeClr val="tx1"/>
                </a:solidFill>
                <a:effectLst/>
              </a:rPr>
              <a:t>purché </a:t>
            </a:r>
            <a:r>
              <a:rPr lang="it-IT" sz="1800" b="1" dirty="0">
                <a:solidFill>
                  <a:schemeClr val="tx1"/>
                </a:solidFill>
                <a:effectLst/>
              </a:rPr>
              <a:t>si tratti di fatti debitamente </a:t>
            </a:r>
            <a:r>
              <a:rPr lang="it-IT" sz="1800" b="1" dirty="0" smtClean="0">
                <a:solidFill>
                  <a:schemeClr val="tx1"/>
                </a:solidFill>
                <a:effectLst/>
              </a:rPr>
              <a:t>allegati, </a:t>
            </a:r>
            <a:r>
              <a:rPr lang="it-IT" sz="1800" b="1" dirty="0">
                <a:solidFill>
                  <a:schemeClr val="tx1"/>
                </a:solidFill>
                <a:effectLst/>
              </a:rPr>
              <a:t>esclusa ogni finalità esplorativa.</a:t>
            </a:r>
          </a:p>
          <a:p>
            <a:pPr algn="just">
              <a:buFont typeface="Aharoni" panose="02010803020104030203" pitchFamily="2" charset="-79"/>
              <a:buChar char="–"/>
            </a:pPr>
            <a:r>
              <a:rPr lang="it-IT" sz="1800" b="1" dirty="0" smtClean="0">
                <a:solidFill>
                  <a:schemeClr val="tx1"/>
                </a:solidFill>
                <a:effectLst/>
              </a:rPr>
              <a:t>Distinzione </a:t>
            </a:r>
            <a:r>
              <a:rPr lang="it-IT" sz="1800" b="1" dirty="0">
                <a:solidFill>
                  <a:schemeClr val="tx1"/>
                </a:solidFill>
                <a:effectLst/>
              </a:rPr>
              <a:t>tra consulente percipiente  e consulente deducente.</a:t>
            </a:r>
          </a:p>
          <a:p>
            <a:pPr algn="just">
              <a:buFont typeface="Aharoni" panose="02010803020104030203" pitchFamily="2" charset="-79"/>
              <a:buChar char="–"/>
            </a:pPr>
            <a:r>
              <a:rPr lang="it-IT" sz="1800" b="1" dirty="0">
                <a:solidFill>
                  <a:schemeClr val="tx1"/>
                </a:solidFill>
                <a:effectLst/>
              </a:rPr>
              <a:t>Il consulente integra quindi l’attività decisoria in quanto offre elementi per valutare le risultanze di determinate prove  e sia anche in quanto può offrire elementi diretti di giudizio. </a:t>
            </a:r>
          </a:p>
        </p:txBody>
      </p:sp>
    </p:spTree>
    <p:extLst>
      <p:ext uri="{BB962C8B-B14F-4D97-AF65-F5344CB8AC3E}">
        <p14:creationId xmlns:p14="http://schemas.microsoft.com/office/powerpoint/2010/main" val="15416208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339" y="0"/>
            <a:ext cx="7765322" cy="970450"/>
          </a:xfrm>
        </p:spPr>
        <p:txBody>
          <a:bodyPr>
            <a:noAutofit/>
          </a:bodyPr>
          <a:lstStyle/>
          <a:p>
            <a:r>
              <a:rPr lang="it-IT" sz="3200" b="1" dirty="0" smtClean="0">
                <a:solidFill>
                  <a:srgbClr val="D0DF0F"/>
                </a:solidFill>
                <a:effectLst/>
              </a:rPr>
              <a:t>AMPIEZZA DELL’AUSILIO ALLA FASE DECISORIA</a:t>
            </a:r>
            <a:endParaRPr lang="it-IT" sz="3200" b="1" dirty="0">
              <a:solidFill>
                <a:srgbClr val="D0DF0F"/>
              </a:solidFill>
              <a:effectLst/>
            </a:endParaRPr>
          </a:p>
        </p:txBody>
      </p:sp>
      <p:sp>
        <p:nvSpPr>
          <p:cNvPr id="3" name="Segnaposto contenuto 2"/>
          <p:cNvSpPr>
            <a:spLocks noGrp="1"/>
          </p:cNvSpPr>
          <p:nvPr>
            <p:ph idx="1"/>
          </p:nvPr>
        </p:nvSpPr>
        <p:spPr>
          <a:xfrm>
            <a:off x="0" y="1268760"/>
            <a:ext cx="9144000" cy="5449350"/>
          </a:xfrm>
        </p:spPr>
        <p:txBody>
          <a:bodyPr>
            <a:noAutofit/>
          </a:bodyPr>
          <a:lstStyle/>
          <a:p>
            <a:pPr algn="just">
              <a:buFont typeface="Aharoni" panose="02010803020104030203" pitchFamily="2" charset="-79"/>
              <a:buChar char="–"/>
            </a:pPr>
            <a:r>
              <a:rPr lang="it-IT" sz="1600" b="1" dirty="0">
                <a:solidFill>
                  <a:schemeClr val="tx1"/>
                </a:solidFill>
                <a:effectLst/>
              </a:rPr>
              <a:t>Varietà del contributo del </a:t>
            </a:r>
            <a:r>
              <a:rPr lang="it-IT" sz="1600" b="1" dirty="0" smtClean="0">
                <a:solidFill>
                  <a:schemeClr val="tx1"/>
                </a:solidFill>
                <a:effectLst/>
              </a:rPr>
              <a:t>consulente;</a:t>
            </a:r>
            <a:endParaRPr lang="it-IT" sz="1600" b="1" dirty="0">
              <a:solidFill>
                <a:schemeClr val="tx1"/>
              </a:solidFill>
              <a:effectLst/>
            </a:endParaRPr>
          </a:p>
          <a:p>
            <a:pPr algn="just">
              <a:buFont typeface="Aharoni" panose="02010803020104030203" pitchFamily="2" charset="-79"/>
              <a:buChar char="–"/>
            </a:pPr>
            <a:r>
              <a:rPr lang="it-IT" sz="1600" b="1" dirty="0">
                <a:solidFill>
                  <a:schemeClr val="tx1"/>
                </a:solidFill>
                <a:effectLst/>
              </a:rPr>
              <a:t>Semplice criterio di interpretazione di una </a:t>
            </a:r>
            <a:r>
              <a:rPr lang="it-IT" sz="1600" b="1" dirty="0" smtClean="0">
                <a:solidFill>
                  <a:schemeClr val="tx1"/>
                </a:solidFill>
                <a:effectLst/>
              </a:rPr>
              <a:t>prova;</a:t>
            </a:r>
            <a:endParaRPr lang="it-IT" sz="1600" b="1" dirty="0">
              <a:solidFill>
                <a:schemeClr val="tx1"/>
              </a:solidFill>
              <a:effectLst/>
            </a:endParaRPr>
          </a:p>
          <a:p>
            <a:pPr algn="just">
              <a:buFont typeface="Aharoni" panose="02010803020104030203" pitchFamily="2" charset="-79"/>
              <a:buChar char="–"/>
            </a:pPr>
            <a:r>
              <a:rPr lang="it-IT" sz="1600" b="1" dirty="0">
                <a:solidFill>
                  <a:schemeClr val="tx1"/>
                </a:solidFill>
                <a:effectLst/>
              </a:rPr>
              <a:t>Integrale ambito di giudizio come ora risulta dall’art 696 bis: norma che prevede la </a:t>
            </a:r>
            <a:r>
              <a:rPr lang="it-IT" sz="1600" b="1" u="sng" dirty="0">
                <a:solidFill>
                  <a:srgbClr val="D0DF0F"/>
                </a:solidFill>
                <a:effectLst/>
              </a:rPr>
              <a:t>possibilità di un accertamento tecnico preventivo con finalità conciliative rimesse al consulente</a:t>
            </a:r>
            <a:r>
              <a:rPr lang="it-IT" sz="1600" b="1" dirty="0">
                <a:solidFill>
                  <a:schemeClr val="tx1"/>
                </a:solidFill>
                <a:effectLst/>
              </a:rPr>
              <a:t> e fuori dai casi tipici dell’</a:t>
            </a:r>
            <a:r>
              <a:rPr lang="it-IT" sz="1600" b="1" dirty="0" err="1">
                <a:solidFill>
                  <a:schemeClr val="tx1"/>
                </a:solidFill>
                <a:effectLst/>
              </a:rPr>
              <a:t>a.t.p</a:t>
            </a:r>
            <a:r>
              <a:rPr lang="it-IT" sz="1600" b="1" dirty="0">
                <a:solidFill>
                  <a:schemeClr val="tx1"/>
                </a:solidFill>
                <a:effectLst/>
              </a:rPr>
              <a:t>. in quanto lo stesso sarà anche il giudice della causa, in quanto la decisione in un senso o nell’altro del giudizio dipende soltanto dai risultati della consulenza e quindi ha tutti gli strumenti per indurre le parti alla conciliazione.</a:t>
            </a:r>
          </a:p>
          <a:p>
            <a:pPr algn="just">
              <a:buFont typeface="Aharoni" panose="02010803020104030203" pitchFamily="2" charset="-79"/>
              <a:buChar char="–"/>
            </a:pPr>
            <a:r>
              <a:rPr lang="it-IT" sz="1600" b="1" dirty="0">
                <a:solidFill>
                  <a:schemeClr val="tx1"/>
                </a:solidFill>
                <a:effectLst/>
              </a:rPr>
              <a:t>La responsabilità del giudizio è sempre del giudice il quale fa propri i suggerimenti del consulente così come può disattenderli o prescinderne, </a:t>
            </a:r>
            <a:r>
              <a:rPr lang="it-IT" sz="1600" b="1" dirty="0" smtClean="0">
                <a:solidFill>
                  <a:schemeClr val="tx1"/>
                </a:solidFill>
                <a:effectLst/>
              </a:rPr>
              <a:t>purché </a:t>
            </a:r>
            <a:r>
              <a:rPr lang="it-IT" sz="1600" b="1" dirty="0">
                <a:solidFill>
                  <a:schemeClr val="tx1"/>
                </a:solidFill>
                <a:effectLst/>
              </a:rPr>
              <a:t>dia adeguata motivazione del suo giudizio.</a:t>
            </a:r>
          </a:p>
          <a:p>
            <a:pPr algn="just">
              <a:buFont typeface="Aharoni" panose="02010803020104030203" pitchFamily="2" charset="-79"/>
              <a:buChar char="–"/>
            </a:pPr>
            <a:r>
              <a:rPr lang="it-IT" sz="1600" b="1" dirty="0">
                <a:solidFill>
                  <a:schemeClr val="tx1"/>
                </a:solidFill>
                <a:effectLst/>
              </a:rPr>
              <a:t>Va peraltro censurata la </a:t>
            </a:r>
            <a:r>
              <a:rPr lang="it-IT" sz="1600" b="1" u="sng" dirty="0">
                <a:solidFill>
                  <a:schemeClr val="tx1"/>
                </a:solidFill>
                <a:effectLst/>
              </a:rPr>
              <a:t>tendenza di alcuni </a:t>
            </a:r>
            <a:r>
              <a:rPr lang="it-IT" sz="1600" b="1" u="sng" dirty="0" smtClean="0">
                <a:solidFill>
                  <a:schemeClr val="tx1"/>
                </a:solidFill>
                <a:effectLst/>
              </a:rPr>
              <a:t>giudici:</a:t>
            </a:r>
            <a:endParaRPr lang="it-IT" sz="1600" b="1" dirty="0" smtClean="0">
              <a:solidFill>
                <a:schemeClr val="tx1"/>
              </a:solidFill>
              <a:effectLst/>
            </a:endParaRPr>
          </a:p>
          <a:p>
            <a:pPr marL="36900" indent="0" algn="just">
              <a:buNone/>
            </a:pPr>
            <a:r>
              <a:rPr lang="it-IT" sz="1600" b="1" dirty="0" smtClean="0">
                <a:solidFill>
                  <a:schemeClr val="tx1"/>
                </a:solidFill>
                <a:effectLst/>
              </a:rPr>
              <a:t>	- di </a:t>
            </a:r>
            <a:r>
              <a:rPr lang="it-IT" sz="1600" b="1" u="sng" dirty="0">
                <a:solidFill>
                  <a:schemeClr val="tx1"/>
                </a:solidFill>
                <a:effectLst/>
              </a:rPr>
              <a:t>affidare al consulente  compiti che sarebbero loro esclusivi</a:t>
            </a:r>
            <a:r>
              <a:rPr lang="it-IT" sz="1600" b="1" dirty="0">
                <a:solidFill>
                  <a:schemeClr val="tx1"/>
                </a:solidFill>
                <a:effectLst/>
              </a:rPr>
              <a:t> </a:t>
            </a:r>
            <a:r>
              <a:rPr lang="it-IT" sz="1600" b="1" dirty="0" smtClean="0">
                <a:solidFill>
                  <a:schemeClr val="tx1"/>
                </a:solidFill>
                <a:effectLst/>
              </a:rPr>
              <a:t>(in 	particolare </a:t>
            </a:r>
            <a:r>
              <a:rPr lang="it-IT" sz="1600" b="1" dirty="0">
                <a:solidFill>
                  <a:schemeClr val="tx1"/>
                </a:solidFill>
                <a:effectLst/>
              </a:rPr>
              <a:t>la componente giuridica del </a:t>
            </a:r>
            <a:r>
              <a:rPr lang="it-IT" sz="1600" b="1" dirty="0" smtClean="0">
                <a:solidFill>
                  <a:schemeClr val="tx1"/>
                </a:solidFill>
                <a:effectLst/>
              </a:rPr>
              <a:t>giudizio) </a:t>
            </a:r>
          </a:p>
          <a:p>
            <a:pPr marL="36900" indent="0" algn="just">
              <a:buNone/>
            </a:pPr>
            <a:r>
              <a:rPr lang="it-IT" sz="1600" b="1" dirty="0">
                <a:solidFill>
                  <a:schemeClr val="tx1"/>
                </a:solidFill>
                <a:effectLst/>
              </a:rPr>
              <a:t>	</a:t>
            </a:r>
            <a:r>
              <a:rPr lang="it-IT" sz="1600" b="1" dirty="0" smtClean="0">
                <a:solidFill>
                  <a:schemeClr val="tx1"/>
                </a:solidFill>
                <a:effectLst/>
              </a:rPr>
              <a:t>- ad </a:t>
            </a:r>
            <a:r>
              <a:rPr lang="it-IT" sz="1600" b="1" u="sng" dirty="0" smtClean="0">
                <a:solidFill>
                  <a:schemeClr val="tx1"/>
                </a:solidFill>
                <a:effectLst/>
              </a:rPr>
              <a:t>acquisire </a:t>
            </a:r>
            <a:r>
              <a:rPr lang="it-IT" sz="1600" b="1" u="sng" dirty="0">
                <a:solidFill>
                  <a:schemeClr val="tx1"/>
                </a:solidFill>
                <a:effectLst/>
              </a:rPr>
              <a:t>come provati fatti rilevati dal consulente ma non </a:t>
            </a:r>
            <a:r>
              <a:rPr lang="it-IT" sz="1600" b="1" dirty="0" smtClean="0">
                <a:solidFill>
                  <a:schemeClr val="tx1"/>
                </a:solidFill>
                <a:effectLst/>
              </a:rPr>
              <a:t>	</a:t>
            </a:r>
            <a:r>
              <a:rPr lang="it-IT" sz="1600" b="1" u="sng" dirty="0" smtClean="0">
                <a:solidFill>
                  <a:schemeClr val="tx1"/>
                </a:solidFill>
                <a:effectLst/>
              </a:rPr>
              <a:t>allegati </a:t>
            </a:r>
            <a:r>
              <a:rPr lang="it-IT" sz="1600" b="1" u="sng" dirty="0">
                <a:solidFill>
                  <a:schemeClr val="tx1"/>
                </a:solidFill>
                <a:effectLst/>
              </a:rPr>
              <a:t>dalle parti</a:t>
            </a:r>
            <a:r>
              <a:rPr lang="it-IT" sz="1600" b="1" dirty="0">
                <a:solidFill>
                  <a:schemeClr val="tx1"/>
                </a:solidFill>
                <a:effectLst/>
              </a:rPr>
              <a:t>.</a:t>
            </a:r>
          </a:p>
          <a:p>
            <a:pPr algn="just">
              <a:buFont typeface="Aharoni" panose="02010803020104030203" pitchFamily="2" charset="-79"/>
              <a:buChar char="–"/>
            </a:pPr>
            <a:r>
              <a:rPr lang="it-IT" sz="1600" b="1" dirty="0">
                <a:solidFill>
                  <a:schemeClr val="tx1"/>
                </a:solidFill>
                <a:effectLst/>
              </a:rPr>
              <a:t>La consulenza non si fa in </a:t>
            </a:r>
            <a:r>
              <a:rPr lang="it-IT" sz="1600" b="1" dirty="0" smtClean="0">
                <a:solidFill>
                  <a:schemeClr val="tx1"/>
                </a:solidFill>
                <a:effectLst/>
              </a:rPr>
              <a:t>astratto </a:t>
            </a:r>
            <a:r>
              <a:rPr lang="it-IT" sz="1600" b="1" dirty="0">
                <a:solidFill>
                  <a:schemeClr val="tx1"/>
                </a:solidFill>
                <a:effectLst/>
              </a:rPr>
              <a:t>ma con </a:t>
            </a:r>
            <a:r>
              <a:rPr lang="it-IT" sz="1600" b="1" u="sng" dirty="0">
                <a:solidFill>
                  <a:schemeClr val="tx1"/>
                </a:solidFill>
                <a:effectLst/>
              </a:rPr>
              <a:t>riferimento concreto alla situazione di fatto oggetto della </a:t>
            </a:r>
            <a:r>
              <a:rPr lang="it-IT" sz="1600" b="1" u="sng" dirty="0" smtClean="0">
                <a:solidFill>
                  <a:schemeClr val="tx1"/>
                </a:solidFill>
                <a:effectLst/>
              </a:rPr>
              <a:t>causa</a:t>
            </a:r>
            <a:r>
              <a:rPr lang="it-IT" sz="1600" b="1" dirty="0" smtClean="0">
                <a:solidFill>
                  <a:schemeClr val="tx1"/>
                </a:solidFill>
                <a:effectLst/>
              </a:rPr>
              <a:t>.</a:t>
            </a:r>
            <a:endParaRPr lang="it-IT" sz="1600" b="1" dirty="0">
              <a:solidFill>
                <a:schemeClr val="tx1"/>
              </a:solidFill>
              <a:effectLst/>
            </a:endParaRPr>
          </a:p>
        </p:txBody>
      </p:sp>
    </p:spTree>
    <p:extLst>
      <p:ext uri="{BB962C8B-B14F-4D97-AF65-F5344CB8AC3E}">
        <p14:creationId xmlns:p14="http://schemas.microsoft.com/office/powerpoint/2010/main" val="28446879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339" y="116632"/>
            <a:ext cx="7765322" cy="970450"/>
          </a:xfrm>
        </p:spPr>
        <p:txBody>
          <a:bodyPr>
            <a:noAutofit/>
          </a:bodyPr>
          <a:lstStyle/>
          <a:p>
            <a:r>
              <a:rPr lang="it-IT" sz="3200" b="1" dirty="0" smtClean="0">
                <a:solidFill>
                  <a:srgbClr val="D0DF0F"/>
                </a:solidFill>
                <a:effectLst/>
              </a:rPr>
              <a:t>L’ATTENDIBILITÀ TECNICO-SCIENTIFICA DEL CONSULENTE</a:t>
            </a:r>
            <a:endParaRPr lang="it-IT" sz="3200" b="1" dirty="0">
              <a:solidFill>
                <a:srgbClr val="D0DF0F"/>
              </a:solidFill>
              <a:effectLst/>
            </a:endParaRPr>
          </a:p>
        </p:txBody>
      </p:sp>
      <p:sp>
        <p:nvSpPr>
          <p:cNvPr id="3" name="Segnaposto contenuto 2"/>
          <p:cNvSpPr>
            <a:spLocks noGrp="1"/>
          </p:cNvSpPr>
          <p:nvPr>
            <p:ph idx="1"/>
          </p:nvPr>
        </p:nvSpPr>
        <p:spPr>
          <a:xfrm>
            <a:off x="0" y="1580050"/>
            <a:ext cx="9144000" cy="5277950"/>
          </a:xfrm>
        </p:spPr>
        <p:txBody>
          <a:bodyPr>
            <a:normAutofit/>
          </a:bodyPr>
          <a:lstStyle/>
          <a:p>
            <a:pPr algn="just">
              <a:buFont typeface="Aharoni" panose="02010803020104030203" pitchFamily="2" charset="-79"/>
              <a:buChar char="–"/>
            </a:pPr>
            <a:r>
              <a:rPr lang="it-IT" sz="1800" b="1" u="sng" dirty="0">
                <a:solidFill>
                  <a:schemeClr val="tx1"/>
                </a:solidFill>
                <a:effectLst/>
              </a:rPr>
              <a:t>Le parti e il </a:t>
            </a:r>
            <a:r>
              <a:rPr lang="it-IT" sz="1800" b="1" u="sng" dirty="0" smtClean="0">
                <a:solidFill>
                  <a:schemeClr val="tx1"/>
                </a:solidFill>
                <a:effectLst/>
              </a:rPr>
              <a:t>giudice </a:t>
            </a:r>
            <a:r>
              <a:rPr lang="it-IT" sz="1800" b="1" u="sng" dirty="0">
                <a:solidFill>
                  <a:schemeClr val="tx1"/>
                </a:solidFill>
                <a:effectLst/>
              </a:rPr>
              <a:t>devono valutare </a:t>
            </a:r>
            <a:r>
              <a:rPr lang="it-IT" sz="1800" b="1" u="sng" dirty="0">
                <a:solidFill>
                  <a:srgbClr val="D0DF0F"/>
                </a:solidFill>
                <a:effectLst/>
              </a:rPr>
              <a:t>l’attendibilità scientifica dei criteri e dei metodi </a:t>
            </a:r>
            <a:r>
              <a:rPr lang="it-IT" sz="1800" b="1" u="sng" dirty="0" smtClean="0">
                <a:solidFill>
                  <a:schemeClr val="tx1"/>
                </a:solidFill>
                <a:effectLst/>
              </a:rPr>
              <a:t>impiegati </a:t>
            </a:r>
            <a:r>
              <a:rPr lang="it-IT" sz="1800" b="1" u="sng" dirty="0">
                <a:solidFill>
                  <a:schemeClr val="tx1"/>
                </a:solidFill>
                <a:effectLst/>
              </a:rPr>
              <a:t>dal consulente</a:t>
            </a:r>
            <a:r>
              <a:rPr lang="it-IT" sz="1800" b="1" dirty="0">
                <a:solidFill>
                  <a:schemeClr val="tx1"/>
                </a:solidFill>
                <a:effectLst/>
              </a:rPr>
              <a:t> per giungere alle sue conclusioni.</a:t>
            </a:r>
          </a:p>
          <a:p>
            <a:pPr algn="just">
              <a:buFont typeface="Aharoni" panose="02010803020104030203" pitchFamily="2" charset="-79"/>
              <a:buChar char="–"/>
            </a:pPr>
            <a:r>
              <a:rPr lang="it-IT" sz="1800" b="1" u="sng" dirty="0">
                <a:solidFill>
                  <a:schemeClr val="tx1"/>
                </a:solidFill>
                <a:effectLst/>
              </a:rPr>
              <a:t>Vietati apprezzamenti soggettivi</a:t>
            </a:r>
            <a:r>
              <a:rPr lang="it-IT" sz="1800" b="1" dirty="0">
                <a:solidFill>
                  <a:schemeClr val="tx1"/>
                </a:solidFill>
                <a:effectLst/>
              </a:rPr>
              <a:t> non corroborati da leggi scientifiche o da consolidate massima di esperienza in campo tecnico.</a:t>
            </a:r>
          </a:p>
          <a:p>
            <a:pPr algn="just">
              <a:buFont typeface="Aharoni" panose="02010803020104030203" pitchFamily="2" charset="-79"/>
              <a:buChar char="–"/>
            </a:pPr>
            <a:r>
              <a:rPr lang="it-IT" sz="1800" b="1" dirty="0">
                <a:solidFill>
                  <a:schemeClr val="tx1"/>
                </a:solidFill>
                <a:effectLst/>
              </a:rPr>
              <a:t>E’ richiesta una </a:t>
            </a:r>
            <a:r>
              <a:rPr lang="it-IT" sz="1800" b="1" u="sng" dirty="0">
                <a:solidFill>
                  <a:schemeClr val="tx1"/>
                </a:solidFill>
                <a:effectLst/>
              </a:rPr>
              <a:t>rigorosa selezione</a:t>
            </a:r>
            <a:r>
              <a:rPr lang="it-IT" sz="1800" b="1" dirty="0">
                <a:solidFill>
                  <a:schemeClr val="tx1"/>
                </a:solidFill>
                <a:effectLst/>
              </a:rPr>
              <a:t> tra persone che diano garanzie di adeguatezza al compito loro affidato.</a:t>
            </a:r>
          </a:p>
          <a:p>
            <a:pPr algn="just">
              <a:buFont typeface="Aharoni" panose="02010803020104030203" pitchFamily="2" charset="-79"/>
              <a:buChar char="–"/>
            </a:pPr>
            <a:r>
              <a:rPr lang="it-IT" sz="1800" b="1" dirty="0">
                <a:solidFill>
                  <a:schemeClr val="tx1"/>
                </a:solidFill>
                <a:effectLst/>
              </a:rPr>
              <a:t>Il ruolo della </a:t>
            </a:r>
            <a:r>
              <a:rPr lang="it-IT" sz="1800" b="1" u="sng" dirty="0">
                <a:solidFill>
                  <a:schemeClr val="tx1"/>
                </a:solidFill>
                <a:effectLst/>
              </a:rPr>
              <a:t>deontologia</a:t>
            </a:r>
            <a:r>
              <a:rPr lang="it-IT" sz="1800" b="1" dirty="0">
                <a:solidFill>
                  <a:schemeClr val="tx1"/>
                </a:solidFill>
                <a:effectLst/>
              </a:rPr>
              <a:t>.</a:t>
            </a:r>
          </a:p>
          <a:p>
            <a:pPr algn="just">
              <a:buFont typeface="Aharoni" panose="02010803020104030203" pitchFamily="2" charset="-79"/>
              <a:buChar char="–"/>
            </a:pPr>
            <a:r>
              <a:rPr lang="it-IT" sz="1800" b="1" dirty="0">
                <a:solidFill>
                  <a:schemeClr val="tx1"/>
                </a:solidFill>
                <a:effectLst/>
              </a:rPr>
              <a:t>Il ruolo del </a:t>
            </a:r>
            <a:r>
              <a:rPr lang="it-IT" sz="1800" b="1" u="sng" dirty="0">
                <a:solidFill>
                  <a:schemeClr val="tx1"/>
                </a:solidFill>
                <a:effectLst/>
              </a:rPr>
              <a:t>contraddittorio</a:t>
            </a:r>
            <a:r>
              <a:rPr lang="it-IT" sz="1800" b="1" dirty="0">
                <a:solidFill>
                  <a:schemeClr val="tx1"/>
                </a:solidFill>
                <a:effectLst/>
              </a:rPr>
              <a:t> e l’</a:t>
            </a:r>
            <a:r>
              <a:rPr lang="it-IT" sz="1800" b="1" u="sng" dirty="0">
                <a:solidFill>
                  <a:schemeClr val="tx1"/>
                </a:solidFill>
                <a:effectLst/>
              </a:rPr>
              <a:t>obbligo del </a:t>
            </a:r>
            <a:r>
              <a:rPr lang="it-IT" sz="1800" b="1" u="sng" dirty="0" err="1">
                <a:solidFill>
                  <a:schemeClr val="tx1"/>
                </a:solidFill>
                <a:effectLst/>
              </a:rPr>
              <a:t>ctu</a:t>
            </a:r>
            <a:r>
              <a:rPr lang="it-IT" sz="1800" b="1" u="sng" dirty="0">
                <a:solidFill>
                  <a:schemeClr val="tx1"/>
                </a:solidFill>
                <a:effectLst/>
              </a:rPr>
              <a:t> di misurarsi con le argomentazioni dei consulenti di parte</a:t>
            </a:r>
            <a:r>
              <a:rPr lang="it-IT" sz="1800" b="1" dirty="0">
                <a:solidFill>
                  <a:schemeClr val="tx1"/>
                </a:solidFill>
                <a:effectLst/>
              </a:rPr>
              <a:t> e di confutarle analiticamente sulla base di riconoscibili specifici argomenti tecnico-scientifici, evidenziando gli errori e  i limiti delle </a:t>
            </a:r>
            <a:r>
              <a:rPr lang="it-IT" sz="1800" b="1" dirty="0" err="1">
                <a:solidFill>
                  <a:schemeClr val="tx1"/>
                </a:solidFill>
                <a:effectLst/>
              </a:rPr>
              <a:t>ct</a:t>
            </a:r>
            <a:r>
              <a:rPr lang="it-IT" sz="1800" b="1" dirty="0">
                <a:solidFill>
                  <a:schemeClr val="tx1"/>
                </a:solidFill>
                <a:effectLst/>
              </a:rPr>
              <a:t> di parte</a:t>
            </a:r>
            <a:r>
              <a:rPr lang="it-IT" sz="1800" b="1" dirty="0" smtClean="0">
                <a:solidFill>
                  <a:schemeClr val="tx1"/>
                </a:solidFill>
                <a:effectLst/>
              </a:rPr>
              <a:t>.</a:t>
            </a:r>
            <a:endParaRPr lang="it-IT" sz="1800" b="1" dirty="0">
              <a:solidFill>
                <a:schemeClr val="tx1"/>
              </a:solidFill>
              <a:effectLst/>
            </a:endParaRPr>
          </a:p>
        </p:txBody>
      </p:sp>
    </p:spTree>
    <p:extLst>
      <p:ext uri="{BB962C8B-B14F-4D97-AF65-F5344CB8AC3E}">
        <p14:creationId xmlns:p14="http://schemas.microsoft.com/office/powerpoint/2010/main" val="25725273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33834"/>
            <a:ext cx="7765322" cy="970450"/>
          </a:xfrm>
        </p:spPr>
        <p:txBody>
          <a:bodyPr>
            <a:noAutofit/>
          </a:bodyPr>
          <a:lstStyle/>
          <a:p>
            <a:pPr algn="ctr"/>
            <a:r>
              <a:rPr lang="it-IT" sz="3200" b="1" dirty="0" smtClean="0">
                <a:solidFill>
                  <a:srgbClr val="D0DF0F"/>
                </a:solidFill>
                <a:effectLst/>
              </a:rPr>
              <a:t>DECISIONE SULL’AMMISSIONE E FORMULAZIONE DEI QUESITI</a:t>
            </a:r>
            <a:endParaRPr lang="it-IT" sz="2800" dirty="0">
              <a:solidFill>
                <a:srgbClr val="F01055"/>
              </a:solidFill>
              <a:effectLst/>
            </a:endParaRPr>
          </a:p>
        </p:txBody>
      </p:sp>
      <p:sp>
        <p:nvSpPr>
          <p:cNvPr id="3" name="Segnaposto contenuto 2"/>
          <p:cNvSpPr>
            <a:spLocks noGrp="1"/>
          </p:cNvSpPr>
          <p:nvPr>
            <p:ph idx="1"/>
          </p:nvPr>
        </p:nvSpPr>
        <p:spPr>
          <a:xfrm>
            <a:off x="0" y="1004284"/>
            <a:ext cx="9144000" cy="5853716"/>
          </a:xfrm>
        </p:spPr>
        <p:txBody>
          <a:bodyPr>
            <a:noAutofit/>
          </a:bodyPr>
          <a:lstStyle/>
          <a:p>
            <a:pPr algn="just">
              <a:buFont typeface="Aharoni" panose="02010803020104030203" pitchFamily="2" charset="-79"/>
              <a:buChar char="–"/>
            </a:pPr>
            <a:r>
              <a:rPr lang="it-IT" sz="1600" b="1" dirty="0" smtClean="0">
                <a:solidFill>
                  <a:schemeClr val="tx1"/>
                </a:solidFill>
                <a:effectLst/>
              </a:rPr>
              <a:t>Spetta </a:t>
            </a:r>
            <a:r>
              <a:rPr lang="it-IT" sz="1600" b="1" dirty="0">
                <a:solidFill>
                  <a:schemeClr val="tx1"/>
                </a:solidFill>
                <a:effectLst/>
              </a:rPr>
              <a:t>al </a:t>
            </a:r>
            <a:r>
              <a:rPr lang="it-IT" sz="1600" b="1" dirty="0" smtClean="0">
                <a:solidFill>
                  <a:schemeClr val="tx1"/>
                </a:solidFill>
                <a:effectLst/>
              </a:rPr>
              <a:t>giudice:</a:t>
            </a:r>
          </a:p>
          <a:p>
            <a:pPr lvl="1" algn="just">
              <a:buFont typeface="Aharoni" panose="02010803020104030203" pitchFamily="2" charset="-79"/>
              <a:buChar char="–"/>
            </a:pPr>
            <a:r>
              <a:rPr lang="it-IT" sz="1400" b="1" dirty="0" smtClean="0">
                <a:solidFill>
                  <a:schemeClr val="tx1"/>
                </a:solidFill>
                <a:effectLst/>
              </a:rPr>
              <a:t>valutare se </a:t>
            </a:r>
            <a:r>
              <a:rPr lang="it-IT" sz="1400" b="1" dirty="0">
                <a:solidFill>
                  <a:schemeClr val="tx1"/>
                </a:solidFill>
                <a:effectLst/>
              </a:rPr>
              <a:t>e in che limiti gli occorra l’ausilio di un </a:t>
            </a:r>
            <a:r>
              <a:rPr lang="it-IT" sz="1400" b="1" dirty="0" smtClean="0">
                <a:solidFill>
                  <a:schemeClr val="tx1"/>
                </a:solidFill>
                <a:effectLst/>
              </a:rPr>
              <a:t>consulente;</a:t>
            </a:r>
            <a:endParaRPr lang="it-IT" sz="1400" b="1" dirty="0">
              <a:solidFill>
                <a:schemeClr val="tx1"/>
              </a:solidFill>
              <a:effectLst/>
            </a:endParaRPr>
          </a:p>
          <a:p>
            <a:pPr lvl="1" algn="just">
              <a:buFont typeface="Aharoni" panose="02010803020104030203" pitchFamily="2" charset="-79"/>
              <a:buChar char="–"/>
            </a:pPr>
            <a:r>
              <a:rPr lang="it-IT" sz="1400" b="1" dirty="0" smtClean="0">
                <a:solidFill>
                  <a:schemeClr val="tx1"/>
                </a:solidFill>
                <a:effectLst/>
              </a:rPr>
              <a:t>indicare </a:t>
            </a:r>
            <a:r>
              <a:rPr lang="it-IT" sz="1400" b="1" dirty="0">
                <a:solidFill>
                  <a:schemeClr val="tx1"/>
                </a:solidFill>
                <a:effectLst/>
              </a:rPr>
              <a:t>e delimitare il compito del consulente con la formulazione dei </a:t>
            </a:r>
            <a:r>
              <a:rPr lang="it-IT" sz="1400" b="1" dirty="0" smtClean="0">
                <a:solidFill>
                  <a:schemeClr val="tx1"/>
                </a:solidFill>
                <a:effectLst/>
              </a:rPr>
              <a:t>quesiti;</a:t>
            </a:r>
            <a:endParaRPr lang="it-IT" sz="1400" b="1" dirty="0">
              <a:solidFill>
                <a:schemeClr val="tx1"/>
              </a:solidFill>
              <a:effectLst/>
            </a:endParaRPr>
          </a:p>
          <a:p>
            <a:pPr algn="just">
              <a:buFont typeface="Aharoni" panose="02010803020104030203" pitchFamily="2" charset="-79"/>
              <a:buChar char="–"/>
            </a:pPr>
            <a:r>
              <a:rPr lang="it-IT" sz="1600" b="1" dirty="0">
                <a:solidFill>
                  <a:schemeClr val="tx1"/>
                </a:solidFill>
                <a:effectLst/>
              </a:rPr>
              <a:t>Trattandosi di attività integrativa di quella del giudice può essere ammessa anche d’ufficio oltre che su richiesta delle parti che possono suggerire il testo di eventuali quesiti anche mediante le cosiddette perizie stragiudiziali il cui solo scopo è richiamare l’attenzione del giudici sui profili tecnici della </a:t>
            </a:r>
            <a:r>
              <a:rPr lang="it-IT" sz="1600" b="1" dirty="0" smtClean="0">
                <a:solidFill>
                  <a:schemeClr val="tx1"/>
                </a:solidFill>
                <a:effectLst/>
              </a:rPr>
              <a:t>controversia </a:t>
            </a:r>
            <a:r>
              <a:rPr lang="it-IT" sz="1600" b="1" dirty="0">
                <a:solidFill>
                  <a:schemeClr val="tx1"/>
                </a:solidFill>
                <a:effectLst/>
              </a:rPr>
              <a:t>la cui soluzione eventualmente demandare al consulente.</a:t>
            </a:r>
          </a:p>
          <a:p>
            <a:pPr algn="just">
              <a:buFont typeface="Aharoni" panose="02010803020104030203" pitchFamily="2" charset="-79"/>
              <a:buChar char="–"/>
            </a:pPr>
            <a:r>
              <a:rPr lang="it-IT" sz="1600" b="1" dirty="0">
                <a:solidFill>
                  <a:schemeClr val="tx1"/>
                </a:solidFill>
                <a:effectLst/>
              </a:rPr>
              <a:t>Deliberata </a:t>
            </a:r>
            <a:r>
              <a:rPr lang="it-IT" sz="1600" b="1" dirty="0" smtClean="0">
                <a:solidFill>
                  <a:schemeClr val="tx1"/>
                </a:solidFill>
                <a:effectLst/>
              </a:rPr>
              <a:t>l’ammissione, </a:t>
            </a:r>
            <a:r>
              <a:rPr lang="it-IT" sz="1600" b="1" u="sng" dirty="0">
                <a:solidFill>
                  <a:schemeClr val="tx1"/>
                </a:solidFill>
                <a:effectLst/>
              </a:rPr>
              <a:t>la scelta del consulente deve essere </a:t>
            </a:r>
            <a:r>
              <a:rPr lang="it-IT" sz="1600" b="1" u="sng" dirty="0" smtClean="0">
                <a:solidFill>
                  <a:schemeClr val="tx1"/>
                </a:solidFill>
                <a:effectLst/>
              </a:rPr>
              <a:t>fatta:</a:t>
            </a:r>
          </a:p>
          <a:p>
            <a:pPr lvl="1" algn="just">
              <a:buFont typeface="Aharoni" panose="02010803020104030203" pitchFamily="2" charset="-79"/>
              <a:buChar char="–"/>
            </a:pPr>
            <a:r>
              <a:rPr lang="it-IT" sz="1400" b="1" dirty="0" smtClean="0">
                <a:solidFill>
                  <a:schemeClr val="tx1"/>
                </a:solidFill>
                <a:effectLst/>
              </a:rPr>
              <a:t>tra </a:t>
            </a:r>
            <a:r>
              <a:rPr lang="it-IT" sz="1400" b="1" u="sng" dirty="0">
                <a:solidFill>
                  <a:schemeClr val="tx1"/>
                </a:solidFill>
                <a:effectLst/>
              </a:rPr>
              <a:t>esperti di «particolare competenza tecnica</a:t>
            </a:r>
            <a:r>
              <a:rPr lang="it-IT" sz="1400" b="1" dirty="0">
                <a:solidFill>
                  <a:schemeClr val="tx1"/>
                </a:solidFill>
                <a:effectLst/>
              </a:rPr>
              <a:t>» </a:t>
            </a:r>
            <a:r>
              <a:rPr lang="it-IT" sz="1400" b="1" dirty="0" smtClean="0">
                <a:solidFill>
                  <a:schemeClr val="tx1"/>
                </a:solidFill>
                <a:effectLst/>
              </a:rPr>
              <a:t>e</a:t>
            </a:r>
          </a:p>
          <a:p>
            <a:pPr lvl="1" algn="just">
              <a:buFont typeface="Aharoni" panose="02010803020104030203" pitchFamily="2" charset="-79"/>
              <a:buChar char="–"/>
            </a:pPr>
            <a:r>
              <a:rPr lang="it-IT" sz="1400" b="1" dirty="0" smtClean="0">
                <a:solidFill>
                  <a:schemeClr val="tx1"/>
                </a:solidFill>
                <a:effectLst/>
              </a:rPr>
              <a:t>«</a:t>
            </a:r>
            <a:r>
              <a:rPr lang="it-IT" sz="1400" b="1" dirty="0">
                <a:solidFill>
                  <a:schemeClr val="tx1"/>
                </a:solidFill>
                <a:effectLst/>
              </a:rPr>
              <a:t>tra le </a:t>
            </a:r>
            <a:r>
              <a:rPr lang="it-IT" sz="1400" b="1" u="sng" dirty="0">
                <a:solidFill>
                  <a:schemeClr val="tx1"/>
                </a:solidFill>
                <a:effectLst/>
              </a:rPr>
              <a:t>persone iscritte in albi speciali» del tribunale</a:t>
            </a:r>
            <a:r>
              <a:rPr lang="it-IT" sz="1400" b="1" dirty="0">
                <a:solidFill>
                  <a:schemeClr val="tx1"/>
                </a:solidFill>
                <a:effectLst/>
              </a:rPr>
              <a:t>.</a:t>
            </a:r>
          </a:p>
          <a:p>
            <a:pPr algn="just">
              <a:buFont typeface="Aharoni" panose="02010803020104030203" pitchFamily="2" charset="-79"/>
              <a:buChar char="–"/>
            </a:pPr>
            <a:r>
              <a:rPr lang="it-IT" sz="1600" b="1" dirty="0">
                <a:solidFill>
                  <a:schemeClr val="tx1"/>
                </a:solidFill>
                <a:effectLst/>
              </a:rPr>
              <a:t>Gli </a:t>
            </a:r>
            <a:r>
              <a:rPr lang="it-IT" sz="1600" b="1" dirty="0" smtClean="0">
                <a:solidFill>
                  <a:schemeClr val="tx1"/>
                </a:solidFill>
                <a:effectLst/>
              </a:rPr>
              <a:t>artt. </a:t>
            </a:r>
            <a:r>
              <a:rPr lang="it-IT" sz="1600" b="1" dirty="0">
                <a:solidFill>
                  <a:schemeClr val="tx1"/>
                </a:solidFill>
                <a:effectLst/>
              </a:rPr>
              <a:t>61 e </a:t>
            </a:r>
            <a:r>
              <a:rPr lang="it-IT" sz="1600" b="1" dirty="0" smtClean="0">
                <a:solidFill>
                  <a:schemeClr val="tx1"/>
                </a:solidFill>
                <a:effectLst/>
              </a:rPr>
              <a:t>ss. disciplinano </a:t>
            </a:r>
            <a:r>
              <a:rPr lang="it-IT" sz="1600" b="1" dirty="0">
                <a:solidFill>
                  <a:schemeClr val="tx1"/>
                </a:solidFill>
                <a:effectLst/>
              </a:rPr>
              <a:t>la fase del conferimento dell’incarico e il ruolo del consulente come ausiliari.</a:t>
            </a:r>
          </a:p>
          <a:p>
            <a:pPr algn="just">
              <a:buFont typeface="Aharoni" panose="02010803020104030203" pitchFamily="2" charset="-79"/>
              <a:buChar char="–"/>
            </a:pPr>
            <a:r>
              <a:rPr lang="it-IT" sz="1600" b="1" dirty="0">
                <a:solidFill>
                  <a:schemeClr val="tx1"/>
                </a:solidFill>
                <a:effectLst/>
              </a:rPr>
              <a:t>Il consulente iscritto all’albo </a:t>
            </a:r>
            <a:r>
              <a:rPr lang="it-IT" sz="1600" b="1" u="sng" dirty="0">
                <a:solidFill>
                  <a:schemeClr val="tx1"/>
                </a:solidFill>
                <a:effectLst/>
              </a:rPr>
              <a:t>non può rifiutare l’incarico</a:t>
            </a:r>
            <a:r>
              <a:rPr lang="it-IT" sz="1600" b="1" dirty="0">
                <a:solidFill>
                  <a:schemeClr val="tx1"/>
                </a:solidFill>
                <a:effectLst/>
              </a:rPr>
              <a:t>, salvo il diritto di astensione per giusti motivi e presta </a:t>
            </a:r>
            <a:r>
              <a:rPr lang="it-IT" sz="1600" b="1" dirty="0" smtClean="0">
                <a:solidFill>
                  <a:schemeClr val="tx1"/>
                </a:solidFill>
                <a:effectLst/>
              </a:rPr>
              <a:t>giuramento.</a:t>
            </a:r>
            <a:endParaRPr lang="it-IT" sz="1600" b="1" dirty="0">
              <a:solidFill>
                <a:schemeClr val="tx1"/>
              </a:solidFill>
              <a:effectLst/>
            </a:endParaRPr>
          </a:p>
          <a:p>
            <a:pPr algn="just">
              <a:buFont typeface="Aharoni" panose="02010803020104030203" pitchFamily="2" charset="-79"/>
              <a:buChar char="–"/>
            </a:pPr>
            <a:r>
              <a:rPr lang="it-IT" sz="1600" b="1" dirty="0">
                <a:solidFill>
                  <a:schemeClr val="tx1"/>
                </a:solidFill>
                <a:effectLst/>
              </a:rPr>
              <a:t>Contestualità della nomina e della formulazione dei quesiti.</a:t>
            </a:r>
          </a:p>
          <a:p>
            <a:pPr algn="just">
              <a:buFont typeface="Aharoni" panose="02010803020104030203" pitchFamily="2" charset="-79"/>
              <a:buChar char="–"/>
            </a:pPr>
            <a:r>
              <a:rPr lang="it-IT" sz="1600" b="1" dirty="0">
                <a:solidFill>
                  <a:schemeClr val="tx1"/>
                </a:solidFill>
                <a:effectLst/>
              </a:rPr>
              <a:t>La funzione acceleratoria </a:t>
            </a:r>
            <a:r>
              <a:rPr lang="it-IT" sz="1600" b="1" dirty="0" smtClean="0">
                <a:solidFill>
                  <a:schemeClr val="tx1"/>
                </a:solidFill>
                <a:effectLst/>
              </a:rPr>
              <a:t>dell’art. 195/3.</a:t>
            </a:r>
            <a:endParaRPr lang="it-IT" sz="1600" b="1" dirty="0">
              <a:solidFill>
                <a:schemeClr val="tx1"/>
              </a:solidFill>
              <a:effectLst/>
            </a:endParaRPr>
          </a:p>
        </p:txBody>
      </p:sp>
    </p:spTree>
    <p:extLst>
      <p:ext uri="{BB962C8B-B14F-4D97-AF65-F5344CB8AC3E}">
        <p14:creationId xmlns:p14="http://schemas.microsoft.com/office/powerpoint/2010/main" val="1155934750"/>
      </p:ext>
    </p:extLst>
  </p:cSld>
  <p:clrMapOvr>
    <a:masterClrMapping/>
  </p:clrMapOvr>
  <p:transition spd="slow">
    <p:wheel spokes="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0391" y="6539"/>
            <a:ext cx="7765322" cy="970450"/>
          </a:xfrm>
        </p:spPr>
        <p:txBody>
          <a:bodyPr>
            <a:normAutofit/>
          </a:bodyPr>
          <a:lstStyle/>
          <a:p>
            <a:pPr algn="ctr"/>
            <a:r>
              <a:rPr lang="it-IT" sz="2900" b="1" dirty="0" smtClean="0">
                <a:solidFill>
                  <a:srgbClr val="D0DF0F"/>
                </a:solidFill>
                <a:effectLst/>
              </a:rPr>
              <a:t>ATTIVITÀ DEL CONSULENTE</a:t>
            </a:r>
            <a:endParaRPr lang="it-IT" sz="2900" b="1" dirty="0">
              <a:solidFill>
                <a:srgbClr val="D0DF0F"/>
              </a:solidFill>
              <a:effectLst/>
            </a:endParaRPr>
          </a:p>
        </p:txBody>
      </p:sp>
      <p:sp>
        <p:nvSpPr>
          <p:cNvPr id="3" name="Segnaposto contenuto 2"/>
          <p:cNvSpPr>
            <a:spLocks noGrp="1"/>
          </p:cNvSpPr>
          <p:nvPr>
            <p:ph idx="1"/>
          </p:nvPr>
        </p:nvSpPr>
        <p:spPr>
          <a:xfrm>
            <a:off x="0" y="976990"/>
            <a:ext cx="9144000" cy="5881010"/>
          </a:xfrm>
        </p:spPr>
        <p:txBody>
          <a:bodyPr>
            <a:noAutofit/>
          </a:bodyPr>
          <a:lstStyle/>
          <a:p>
            <a:pPr algn="just">
              <a:buFont typeface="Aharoni" panose="02010803020104030203" pitchFamily="2" charset="-79"/>
              <a:buChar char="–"/>
            </a:pPr>
            <a:r>
              <a:rPr lang="it-IT" sz="1800" b="1" dirty="0">
                <a:solidFill>
                  <a:schemeClr val="tx1"/>
                </a:solidFill>
                <a:effectLst/>
              </a:rPr>
              <a:t>«il consulente </a:t>
            </a:r>
            <a:r>
              <a:rPr lang="it-IT" sz="1800" b="1" u="sng" dirty="0">
                <a:solidFill>
                  <a:schemeClr val="tx1"/>
                </a:solidFill>
                <a:effectLst/>
              </a:rPr>
              <a:t>compie le indagini che gli sono commesse dal giudice</a:t>
            </a:r>
            <a:r>
              <a:rPr lang="it-IT" sz="1800" b="1" dirty="0">
                <a:solidFill>
                  <a:schemeClr val="tx1"/>
                </a:solidFill>
                <a:effectLst/>
              </a:rPr>
              <a:t> e </a:t>
            </a:r>
            <a:r>
              <a:rPr lang="it-IT" sz="1800" b="1" u="sng" dirty="0">
                <a:solidFill>
                  <a:schemeClr val="tx1"/>
                </a:solidFill>
                <a:effectLst/>
              </a:rPr>
              <a:t>fornisce in udienza e in camera di consiglio i chiarimenti</a:t>
            </a:r>
            <a:r>
              <a:rPr lang="it-IT" sz="1800" b="1" dirty="0">
                <a:solidFill>
                  <a:schemeClr val="tx1"/>
                </a:solidFill>
                <a:effectLst/>
              </a:rPr>
              <a:t> che il giudice  gli richiede a norma  degli art. 194 e seguenti e degli art 441 e 463».</a:t>
            </a:r>
          </a:p>
          <a:p>
            <a:pPr algn="just">
              <a:buFont typeface="Aharoni" panose="02010803020104030203" pitchFamily="2" charset="-79"/>
              <a:buChar char="–"/>
            </a:pPr>
            <a:r>
              <a:rPr lang="it-IT" sz="1800" b="1" dirty="0">
                <a:solidFill>
                  <a:schemeClr val="tx1"/>
                </a:solidFill>
                <a:effectLst/>
              </a:rPr>
              <a:t>«Il consulente </a:t>
            </a:r>
            <a:r>
              <a:rPr lang="it-IT" sz="1800" b="1" u="sng" dirty="0">
                <a:solidFill>
                  <a:schemeClr val="tx1"/>
                </a:solidFill>
                <a:effectLst/>
              </a:rPr>
              <a:t>assiste alle </a:t>
            </a:r>
            <a:r>
              <a:rPr lang="it-IT" sz="1800" b="1" u="sng" dirty="0" smtClean="0">
                <a:solidFill>
                  <a:schemeClr val="tx1"/>
                </a:solidFill>
                <a:effectLst/>
              </a:rPr>
              <a:t>udienze</a:t>
            </a:r>
            <a:r>
              <a:rPr lang="it-IT" sz="1800" b="1" dirty="0" smtClean="0">
                <a:solidFill>
                  <a:schemeClr val="tx1"/>
                </a:solidFill>
                <a:effectLst/>
              </a:rPr>
              <a:t> alle </a:t>
            </a:r>
            <a:r>
              <a:rPr lang="it-IT" sz="1800" b="1" dirty="0">
                <a:solidFill>
                  <a:schemeClr val="tx1"/>
                </a:solidFill>
                <a:effectLst/>
              </a:rPr>
              <a:t>quali è invitato dal giudice istruttore; compie le indagini di cui all’art 62, da sé solo o insieme col giudice secondo che questi dispone. </a:t>
            </a:r>
            <a:r>
              <a:rPr lang="it-IT" sz="1800" b="1" u="sng" dirty="0">
                <a:solidFill>
                  <a:schemeClr val="tx1"/>
                </a:solidFill>
                <a:effectLst/>
              </a:rPr>
              <a:t>Può essere autorizzato a domandare chiarimenti alle parti</a:t>
            </a:r>
            <a:r>
              <a:rPr lang="it-IT" sz="1800" b="1" dirty="0">
                <a:solidFill>
                  <a:schemeClr val="tx1"/>
                </a:solidFill>
                <a:effectLst/>
              </a:rPr>
              <a:t>, </a:t>
            </a:r>
            <a:r>
              <a:rPr lang="it-IT" sz="1800" b="1" u="sng" dirty="0">
                <a:solidFill>
                  <a:schemeClr val="tx1"/>
                </a:solidFill>
                <a:effectLst/>
              </a:rPr>
              <a:t>ad assumere informazioni da terzi</a:t>
            </a:r>
            <a:r>
              <a:rPr lang="it-IT" sz="1800" b="1" dirty="0">
                <a:solidFill>
                  <a:schemeClr val="tx1"/>
                </a:solidFill>
                <a:effectLst/>
              </a:rPr>
              <a:t> e </a:t>
            </a:r>
            <a:r>
              <a:rPr lang="it-IT" sz="1800" b="1" u="sng" dirty="0">
                <a:solidFill>
                  <a:schemeClr val="tx1"/>
                </a:solidFill>
                <a:effectLst/>
              </a:rPr>
              <a:t>ad eseguire piante, calchi e rilievi</a:t>
            </a:r>
            <a:r>
              <a:rPr lang="it-IT" sz="1800" b="1" dirty="0" smtClean="0">
                <a:solidFill>
                  <a:schemeClr val="tx1"/>
                </a:solidFill>
                <a:effectLst/>
              </a:rPr>
              <a:t>».</a:t>
            </a:r>
            <a:endParaRPr lang="it-IT" sz="1800" b="1" dirty="0">
              <a:solidFill>
                <a:schemeClr val="tx1"/>
              </a:solidFill>
              <a:effectLst/>
            </a:endParaRPr>
          </a:p>
          <a:p>
            <a:pPr algn="just">
              <a:buFont typeface="Aharoni" panose="02010803020104030203" pitchFamily="2" charset="-79"/>
              <a:buChar char="–"/>
            </a:pPr>
            <a:r>
              <a:rPr lang="it-IT" sz="1800" b="1" dirty="0">
                <a:solidFill>
                  <a:schemeClr val="tx1"/>
                </a:solidFill>
                <a:effectLst/>
              </a:rPr>
              <a:t>Il consulente </a:t>
            </a:r>
            <a:r>
              <a:rPr lang="it-IT" sz="1800" b="1" u="sng" dirty="0">
                <a:solidFill>
                  <a:schemeClr val="tx1"/>
                </a:solidFill>
                <a:effectLst/>
              </a:rPr>
              <a:t>può assumere informazioni su fatti accessori</a:t>
            </a:r>
            <a:r>
              <a:rPr lang="it-IT" sz="1800" b="1" dirty="0">
                <a:solidFill>
                  <a:schemeClr val="tx1"/>
                </a:solidFill>
                <a:effectLst/>
              </a:rPr>
              <a:t> che sono </a:t>
            </a:r>
            <a:r>
              <a:rPr lang="it-IT" sz="1800" b="1" u="sng" dirty="0">
                <a:solidFill>
                  <a:schemeClr val="tx1"/>
                </a:solidFill>
                <a:effectLst/>
              </a:rPr>
              <a:t>presupposti per lo svolgimento del suo compito</a:t>
            </a:r>
            <a:r>
              <a:rPr lang="it-IT" sz="1800" b="1" dirty="0">
                <a:solidFill>
                  <a:schemeClr val="tx1"/>
                </a:solidFill>
                <a:effectLst/>
              </a:rPr>
              <a:t> ma </a:t>
            </a:r>
            <a:r>
              <a:rPr lang="it-IT" sz="1800" b="1" u="sng" dirty="0" smtClean="0">
                <a:solidFill>
                  <a:schemeClr val="tx1"/>
                </a:solidFill>
                <a:effectLst/>
              </a:rPr>
              <a:t>NON </a:t>
            </a:r>
            <a:r>
              <a:rPr lang="it-IT" sz="1800" b="1" u="sng" dirty="0">
                <a:solidFill>
                  <a:schemeClr val="tx1"/>
                </a:solidFill>
                <a:effectLst/>
              </a:rPr>
              <a:t>su fatti costituenti fondamento di domande ed eccezioni, esterni ai </a:t>
            </a:r>
            <a:r>
              <a:rPr lang="it-IT" sz="1800" b="1" u="sng" dirty="0" smtClean="0">
                <a:solidFill>
                  <a:schemeClr val="tx1"/>
                </a:solidFill>
                <a:effectLst/>
              </a:rPr>
              <a:t>quesiti</a:t>
            </a:r>
            <a:r>
              <a:rPr lang="it-IT" sz="1800" b="1" dirty="0" smtClean="0">
                <a:solidFill>
                  <a:schemeClr val="tx1"/>
                </a:solidFill>
                <a:effectLst/>
              </a:rPr>
              <a:t>, </a:t>
            </a:r>
            <a:r>
              <a:rPr lang="it-IT" sz="1800" b="1" dirty="0">
                <a:solidFill>
                  <a:schemeClr val="tx1"/>
                </a:solidFill>
                <a:effectLst/>
              </a:rPr>
              <a:t>non potendosi sostituire alle parti nelle loro iniziative </a:t>
            </a:r>
            <a:r>
              <a:rPr lang="it-IT" sz="1800" b="1" dirty="0" smtClean="0">
                <a:solidFill>
                  <a:schemeClr val="tx1"/>
                </a:solidFill>
                <a:effectLst/>
              </a:rPr>
              <a:t>probatorie. I </a:t>
            </a:r>
            <a:r>
              <a:rPr lang="it-IT" sz="1800" b="1" dirty="0">
                <a:solidFill>
                  <a:schemeClr val="tx1"/>
                </a:solidFill>
                <a:effectLst/>
              </a:rPr>
              <a:t>fatti secondari accertati </a:t>
            </a:r>
            <a:r>
              <a:rPr lang="it-IT" sz="1800" b="1" u="sng" dirty="0">
                <a:solidFill>
                  <a:schemeClr val="tx1"/>
                </a:solidFill>
                <a:effectLst/>
              </a:rPr>
              <a:t>possono costituire fonte di convincimento se non contestati</a:t>
            </a:r>
            <a:r>
              <a:rPr lang="it-IT" sz="1800" b="1" dirty="0">
                <a:solidFill>
                  <a:schemeClr val="tx1"/>
                </a:solidFill>
                <a:effectLst/>
              </a:rPr>
              <a:t> alla prima difesa utile.</a:t>
            </a:r>
          </a:p>
          <a:p>
            <a:pPr algn="just">
              <a:buFont typeface="Aharoni" panose="02010803020104030203" pitchFamily="2" charset="-79"/>
              <a:buChar char="–"/>
            </a:pPr>
            <a:r>
              <a:rPr lang="it-IT" sz="1800" b="1" dirty="0">
                <a:solidFill>
                  <a:schemeClr val="tx1"/>
                </a:solidFill>
                <a:effectLst/>
              </a:rPr>
              <a:t>Senza autorizzazione non può esaminare documenti non prodotti.</a:t>
            </a:r>
          </a:p>
        </p:txBody>
      </p:sp>
    </p:spTree>
    <p:extLst>
      <p:ext uri="{BB962C8B-B14F-4D97-AF65-F5344CB8AC3E}">
        <p14:creationId xmlns:p14="http://schemas.microsoft.com/office/powerpoint/2010/main" val="8697127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7932857" cy="908720"/>
          </a:xfrm>
        </p:spPr>
        <p:txBody>
          <a:bodyPr>
            <a:normAutofit/>
          </a:bodyPr>
          <a:lstStyle/>
          <a:p>
            <a:r>
              <a:rPr lang="it-IT" sz="2900" b="1" dirty="0" smtClean="0">
                <a:solidFill>
                  <a:srgbClr val="D0DF0F"/>
                </a:solidFill>
                <a:effectLst/>
              </a:rPr>
              <a:t>PRINCIPIO DEL CONTRADDITTORIO</a:t>
            </a:r>
            <a:endParaRPr lang="it-IT" sz="2900" b="1" dirty="0">
              <a:solidFill>
                <a:srgbClr val="D0DF0F"/>
              </a:solidFill>
              <a:effectLst/>
            </a:endParaRPr>
          </a:p>
        </p:txBody>
      </p:sp>
      <p:sp>
        <p:nvSpPr>
          <p:cNvPr id="3" name="Segnaposto contenuto 2"/>
          <p:cNvSpPr>
            <a:spLocks noGrp="1"/>
          </p:cNvSpPr>
          <p:nvPr>
            <p:ph idx="1"/>
          </p:nvPr>
        </p:nvSpPr>
        <p:spPr>
          <a:xfrm>
            <a:off x="0" y="908720"/>
            <a:ext cx="8964488" cy="5949280"/>
          </a:xfrm>
        </p:spPr>
        <p:txBody>
          <a:bodyPr>
            <a:noAutofit/>
          </a:bodyPr>
          <a:lstStyle/>
          <a:p>
            <a:pPr algn="just">
              <a:buFont typeface="Aharoni" panose="02010803020104030203" pitchFamily="2" charset="-79"/>
              <a:buChar char="–"/>
            </a:pPr>
            <a:r>
              <a:rPr lang="it-IT" sz="1800" b="1" dirty="0">
                <a:solidFill>
                  <a:schemeClr val="tx1"/>
                </a:solidFill>
                <a:effectLst/>
              </a:rPr>
              <a:t>Il «giusto processo» previsto dall’art 111 della C. deve essere attuato anche nelle attività del </a:t>
            </a:r>
            <a:r>
              <a:rPr lang="it-IT" sz="1800" b="1" dirty="0" smtClean="0">
                <a:solidFill>
                  <a:schemeClr val="tx1"/>
                </a:solidFill>
                <a:effectLst/>
              </a:rPr>
              <a:t>CTU. Il </a:t>
            </a:r>
            <a:r>
              <a:rPr lang="it-IT" sz="1800" b="1" dirty="0">
                <a:solidFill>
                  <a:schemeClr val="tx1"/>
                </a:solidFill>
                <a:effectLst/>
              </a:rPr>
              <a:t>secondo comma dell’art 111 C. stabilisce che </a:t>
            </a:r>
            <a:r>
              <a:rPr lang="it-IT" sz="1800" b="1" dirty="0" smtClean="0">
                <a:solidFill>
                  <a:schemeClr val="tx1"/>
                </a:solidFill>
                <a:effectLst/>
              </a:rPr>
              <a:t>«</a:t>
            </a:r>
            <a:r>
              <a:rPr lang="it-IT" sz="1800" b="1" u="sng" dirty="0" smtClean="0">
                <a:solidFill>
                  <a:srgbClr val="D0DF0F"/>
                </a:solidFill>
                <a:effectLst/>
              </a:rPr>
              <a:t>ogni </a:t>
            </a:r>
            <a:r>
              <a:rPr lang="it-IT" sz="1800" b="1" u="sng" dirty="0">
                <a:solidFill>
                  <a:srgbClr val="D0DF0F"/>
                </a:solidFill>
                <a:effectLst/>
              </a:rPr>
              <a:t>processo si svolge nel contraddittorio tra le parti, in condizioni di parità, davanti a giudice terzo e imparziale</a:t>
            </a:r>
            <a:r>
              <a:rPr lang="it-IT" sz="1800" b="1" dirty="0" smtClean="0">
                <a:solidFill>
                  <a:schemeClr val="tx1"/>
                </a:solidFill>
                <a:effectLst/>
              </a:rPr>
              <a:t>». </a:t>
            </a:r>
          </a:p>
          <a:p>
            <a:pPr marL="36900" indent="0" algn="just">
              <a:buNone/>
            </a:pPr>
            <a:r>
              <a:rPr lang="it-IT" sz="1800" b="1" dirty="0" smtClean="0">
                <a:solidFill>
                  <a:schemeClr val="tx1"/>
                </a:solidFill>
                <a:effectLst/>
                <a:sym typeface="Wingdings" panose="05000000000000000000" pitchFamily="2" charset="2"/>
              </a:rPr>
              <a:t>		 </a:t>
            </a:r>
            <a:r>
              <a:rPr lang="it-IT" sz="1800" b="1" u="sng" dirty="0" smtClean="0">
                <a:solidFill>
                  <a:schemeClr val="tx1"/>
                </a:solidFill>
                <a:effectLst/>
              </a:rPr>
              <a:t>Per </a:t>
            </a:r>
            <a:r>
              <a:rPr lang="it-IT" sz="1800" b="1" u="sng" dirty="0">
                <a:solidFill>
                  <a:schemeClr val="tx1"/>
                </a:solidFill>
                <a:effectLst/>
              </a:rPr>
              <a:t>rispettare tale principio è necessario che le attività del consulente si svolgano in presenza delle parti</a:t>
            </a:r>
            <a:r>
              <a:rPr lang="it-IT" sz="1800" b="1" dirty="0">
                <a:solidFill>
                  <a:schemeClr val="tx1"/>
                </a:solidFill>
                <a:effectLst/>
              </a:rPr>
              <a:t> o dei loro difensori e consulenti tecnici </a:t>
            </a:r>
            <a:r>
              <a:rPr lang="it-IT" sz="1800" b="1" dirty="0" smtClean="0">
                <a:solidFill>
                  <a:schemeClr val="tx1"/>
                </a:solidFill>
                <a:effectLst/>
              </a:rPr>
              <a:t>(uno </a:t>
            </a:r>
            <a:r>
              <a:rPr lang="it-IT" sz="1800" b="1" dirty="0">
                <a:solidFill>
                  <a:schemeClr val="tx1"/>
                </a:solidFill>
                <a:effectLst/>
              </a:rPr>
              <a:t>per parte salvo pluralità di consulenti: art 201 </a:t>
            </a:r>
            <a:r>
              <a:rPr lang="it-IT" sz="1800" b="1" dirty="0" err="1" smtClean="0">
                <a:solidFill>
                  <a:schemeClr val="tx1"/>
                </a:solidFill>
                <a:effectLst/>
              </a:rPr>
              <a:t>c.p.c.</a:t>
            </a:r>
            <a:r>
              <a:rPr lang="it-IT" sz="1800" b="1" dirty="0" smtClean="0">
                <a:solidFill>
                  <a:schemeClr val="tx1"/>
                </a:solidFill>
                <a:effectLst/>
              </a:rPr>
              <a:t>).</a:t>
            </a:r>
            <a:endParaRPr lang="it-IT" sz="1800" b="1" dirty="0">
              <a:solidFill>
                <a:schemeClr val="tx1"/>
              </a:solidFill>
              <a:effectLst/>
            </a:endParaRPr>
          </a:p>
          <a:p>
            <a:pPr algn="just">
              <a:buFont typeface="Aharoni" panose="02010803020104030203" pitchFamily="2" charset="-79"/>
              <a:buChar char="–"/>
            </a:pPr>
            <a:r>
              <a:rPr lang="it-IT" sz="1800" b="1" dirty="0">
                <a:solidFill>
                  <a:schemeClr val="tx1"/>
                </a:solidFill>
                <a:effectLst/>
              </a:rPr>
              <a:t>I </a:t>
            </a:r>
            <a:r>
              <a:rPr lang="it-IT" sz="1800" b="1" u="sng" dirty="0">
                <a:solidFill>
                  <a:schemeClr val="tx1"/>
                </a:solidFill>
                <a:effectLst/>
              </a:rPr>
              <a:t>consulenti tecnici di </a:t>
            </a:r>
            <a:r>
              <a:rPr lang="it-IT" sz="1800" b="1" u="sng" dirty="0" smtClean="0">
                <a:solidFill>
                  <a:schemeClr val="tx1"/>
                </a:solidFill>
                <a:effectLst/>
              </a:rPr>
              <a:t>parte</a:t>
            </a:r>
            <a:r>
              <a:rPr lang="it-IT" sz="1800" b="1" dirty="0" smtClean="0">
                <a:solidFill>
                  <a:schemeClr val="tx1"/>
                </a:solidFill>
                <a:effectLst/>
              </a:rPr>
              <a:t>: </a:t>
            </a:r>
          </a:p>
          <a:p>
            <a:pPr lvl="1" algn="just">
              <a:buFont typeface="Aharoni" panose="02010803020104030203" pitchFamily="2" charset="-79"/>
              <a:buChar char="–"/>
            </a:pPr>
            <a:r>
              <a:rPr lang="it-IT" sz="1600" b="1" dirty="0" smtClean="0">
                <a:solidFill>
                  <a:schemeClr val="tx1"/>
                </a:solidFill>
                <a:effectLst/>
              </a:rPr>
              <a:t>sono </a:t>
            </a:r>
            <a:r>
              <a:rPr lang="it-IT" sz="1600" b="1" dirty="0">
                <a:solidFill>
                  <a:schemeClr val="tx1"/>
                </a:solidFill>
                <a:effectLst/>
              </a:rPr>
              <a:t>equiparati sul piano dell’indagine tecnica agli </a:t>
            </a:r>
            <a:r>
              <a:rPr lang="it-IT" sz="1600" b="1" dirty="0" smtClean="0">
                <a:solidFill>
                  <a:schemeClr val="tx1"/>
                </a:solidFill>
                <a:effectLst/>
              </a:rPr>
              <a:t>avvocati, </a:t>
            </a:r>
            <a:r>
              <a:rPr lang="it-IT" sz="1600" b="1" dirty="0">
                <a:solidFill>
                  <a:schemeClr val="tx1"/>
                </a:solidFill>
                <a:effectLst/>
              </a:rPr>
              <a:t>come il </a:t>
            </a:r>
            <a:r>
              <a:rPr lang="it-IT" sz="1600" b="1" dirty="0" err="1">
                <a:solidFill>
                  <a:schemeClr val="tx1"/>
                </a:solidFill>
                <a:effectLst/>
              </a:rPr>
              <a:t>ctu</a:t>
            </a:r>
            <a:r>
              <a:rPr lang="it-IT" sz="1600" b="1" dirty="0">
                <a:solidFill>
                  <a:schemeClr val="tx1"/>
                </a:solidFill>
                <a:effectLst/>
              </a:rPr>
              <a:t> svolge le mansioni di un giudice tecnico.</a:t>
            </a:r>
          </a:p>
          <a:p>
            <a:pPr lvl="1" algn="just">
              <a:buFont typeface="Aharoni" panose="02010803020104030203" pitchFamily="2" charset="-79"/>
              <a:buChar char="–"/>
            </a:pPr>
            <a:r>
              <a:rPr lang="it-IT" sz="1600" b="1" dirty="0" smtClean="0">
                <a:solidFill>
                  <a:schemeClr val="tx1"/>
                </a:solidFill>
                <a:effectLst/>
              </a:rPr>
              <a:t>partecipano </a:t>
            </a:r>
            <a:r>
              <a:rPr lang="it-IT" sz="1600" b="1" dirty="0">
                <a:solidFill>
                  <a:schemeClr val="tx1"/>
                </a:solidFill>
                <a:effectLst/>
              </a:rPr>
              <a:t>alle udienze e alle attività del consulente; devono perciò ricevere i relativi avvisi che possono essere anche dati a verbale; in tal modo valgono per l’assente che avrebbe potuto essere presente</a:t>
            </a:r>
          </a:p>
          <a:p>
            <a:pPr algn="just">
              <a:buFont typeface="Aharoni" panose="02010803020104030203" pitchFamily="2" charset="-79"/>
              <a:buChar char="–"/>
            </a:pPr>
            <a:r>
              <a:rPr lang="it-IT" sz="1800" b="1" dirty="0">
                <a:solidFill>
                  <a:schemeClr val="tx1"/>
                </a:solidFill>
                <a:effectLst/>
              </a:rPr>
              <a:t>Il consulente </a:t>
            </a:r>
            <a:r>
              <a:rPr lang="it-IT" sz="1800" b="1" u="sng" dirty="0">
                <a:solidFill>
                  <a:schemeClr val="tx1"/>
                </a:solidFill>
                <a:effectLst/>
              </a:rPr>
              <a:t>non può</a:t>
            </a:r>
            <a:r>
              <a:rPr lang="it-IT" sz="1800" b="1" dirty="0">
                <a:solidFill>
                  <a:schemeClr val="tx1"/>
                </a:solidFill>
                <a:effectLst/>
              </a:rPr>
              <a:t> svolgere attività di acquisizione di elementi utili al giudizio </a:t>
            </a:r>
            <a:r>
              <a:rPr lang="it-IT" sz="1800" b="1" u="sng" dirty="0">
                <a:solidFill>
                  <a:schemeClr val="tx1"/>
                </a:solidFill>
                <a:effectLst/>
              </a:rPr>
              <a:t>senza la presenza dei </a:t>
            </a:r>
            <a:r>
              <a:rPr lang="it-IT" sz="1800" b="1" u="sng" dirty="0" err="1">
                <a:solidFill>
                  <a:schemeClr val="tx1"/>
                </a:solidFill>
                <a:effectLst/>
              </a:rPr>
              <a:t>ct</a:t>
            </a:r>
            <a:r>
              <a:rPr lang="it-IT" sz="1800" b="1" u="sng" dirty="0">
                <a:solidFill>
                  <a:schemeClr val="tx1"/>
                </a:solidFill>
                <a:effectLst/>
              </a:rPr>
              <a:t> di parte</a:t>
            </a:r>
            <a:r>
              <a:rPr lang="it-IT" sz="1800" b="1" dirty="0">
                <a:solidFill>
                  <a:schemeClr val="tx1"/>
                </a:solidFill>
                <a:effectLst/>
              </a:rPr>
              <a:t>.</a:t>
            </a:r>
          </a:p>
        </p:txBody>
      </p:sp>
    </p:spTree>
    <p:extLst>
      <p:ext uri="{BB962C8B-B14F-4D97-AF65-F5344CB8AC3E}">
        <p14:creationId xmlns:p14="http://schemas.microsoft.com/office/powerpoint/2010/main" val="81280423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20187"/>
            <a:ext cx="7765322" cy="970450"/>
          </a:xfrm>
        </p:spPr>
        <p:txBody>
          <a:bodyPr>
            <a:normAutofit/>
          </a:bodyPr>
          <a:lstStyle/>
          <a:p>
            <a:r>
              <a:rPr lang="it-IT" sz="2900" b="1" dirty="0" smtClean="0">
                <a:solidFill>
                  <a:srgbClr val="D0DF0F"/>
                </a:solidFill>
                <a:effectLst/>
              </a:rPr>
              <a:t>IL GIUDIZIO DEL CONSULENTE</a:t>
            </a:r>
            <a:endParaRPr lang="it-IT" sz="2900" b="1" dirty="0">
              <a:solidFill>
                <a:srgbClr val="D0DF0F"/>
              </a:solidFill>
              <a:effectLst/>
            </a:endParaRPr>
          </a:p>
        </p:txBody>
      </p:sp>
      <p:sp>
        <p:nvSpPr>
          <p:cNvPr id="3" name="Segnaposto contenuto 2"/>
          <p:cNvSpPr>
            <a:spLocks noGrp="1"/>
          </p:cNvSpPr>
          <p:nvPr>
            <p:ph idx="1"/>
          </p:nvPr>
        </p:nvSpPr>
        <p:spPr>
          <a:xfrm>
            <a:off x="0" y="1196752"/>
            <a:ext cx="9144000" cy="6021288"/>
          </a:xfrm>
        </p:spPr>
        <p:txBody>
          <a:bodyPr>
            <a:normAutofit fontScale="92500" lnSpcReduction="10000"/>
          </a:bodyPr>
          <a:lstStyle/>
          <a:p>
            <a:pPr algn="just">
              <a:buFont typeface="Aharoni" panose="02010803020104030203" pitchFamily="2" charset="-79"/>
              <a:buChar char="–"/>
            </a:pPr>
            <a:r>
              <a:rPr lang="it-IT" sz="2300" b="1" dirty="0">
                <a:solidFill>
                  <a:schemeClr val="tx1"/>
                </a:solidFill>
                <a:effectLst/>
              </a:rPr>
              <a:t>Quando il consulente </a:t>
            </a:r>
            <a:r>
              <a:rPr lang="it-IT" sz="2300" b="1" u="sng" dirty="0">
                <a:solidFill>
                  <a:schemeClr val="tx1"/>
                </a:solidFill>
                <a:effectLst/>
              </a:rPr>
              <a:t>si riserva</a:t>
            </a:r>
            <a:r>
              <a:rPr lang="it-IT" sz="2300" b="1" dirty="0">
                <a:solidFill>
                  <a:schemeClr val="tx1"/>
                </a:solidFill>
                <a:effectLst/>
              </a:rPr>
              <a:t> </a:t>
            </a:r>
            <a:r>
              <a:rPr lang="it-IT" sz="2300" b="1" dirty="0" smtClean="0">
                <a:solidFill>
                  <a:schemeClr val="tx1"/>
                </a:solidFill>
                <a:effectLst/>
              </a:rPr>
              <a:t>di </a:t>
            </a:r>
            <a:r>
              <a:rPr lang="it-IT" sz="2300" b="1" dirty="0">
                <a:solidFill>
                  <a:schemeClr val="tx1"/>
                </a:solidFill>
                <a:effectLst/>
              </a:rPr>
              <a:t>rispondere ai quesiti e opera autonomamente in assenza del giudice, come di regola, </a:t>
            </a:r>
            <a:r>
              <a:rPr lang="it-IT" sz="2300" b="1" dirty="0" smtClean="0">
                <a:solidFill>
                  <a:schemeClr val="tx1"/>
                </a:solidFill>
                <a:effectLst/>
              </a:rPr>
              <a:t>deve </a:t>
            </a:r>
            <a:r>
              <a:rPr lang="it-IT" sz="2300" b="1" dirty="0">
                <a:solidFill>
                  <a:schemeClr val="tx1"/>
                </a:solidFill>
                <a:effectLst/>
              </a:rPr>
              <a:t>redigere </a:t>
            </a:r>
            <a:r>
              <a:rPr lang="it-IT" sz="2300" b="1" u="sng" dirty="0">
                <a:solidFill>
                  <a:srgbClr val="D0DF0F"/>
                </a:solidFill>
                <a:effectLst/>
              </a:rPr>
              <a:t>relazione </a:t>
            </a:r>
            <a:r>
              <a:rPr lang="it-IT" sz="2300" b="1" u="sng" dirty="0" smtClean="0">
                <a:solidFill>
                  <a:srgbClr val="D0DF0F"/>
                </a:solidFill>
                <a:effectLst/>
              </a:rPr>
              <a:t>scritta</a:t>
            </a:r>
            <a:r>
              <a:rPr lang="it-IT" sz="2300" b="1" dirty="0" smtClean="0">
                <a:solidFill>
                  <a:schemeClr val="tx1"/>
                </a:solidFill>
                <a:effectLst/>
              </a:rPr>
              <a:t>:</a:t>
            </a:r>
            <a:endParaRPr lang="it-IT" sz="2300" b="1" dirty="0">
              <a:solidFill>
                <a:schemeClr val="tx1"/>
              </a:solidFill>
              <a:effectLst/>
            </a:endParaRPr>
          </a:p>
          <a:p>
            <a:pPr lvl="1" algn="just">
              <a:buFont typeface="Aharoni" panose="02010803020104030203" pitchFamily="2" charset="-79"/>
              <a:buChar char="–"/>
            </a:pPr>
            <a:r>
              <a:rPr lang="it-IT" sz="1900" b="1" dirty="0" smtClean="0">
                <a:solidFill>
                  <a:schemeClr val="tx1"/>
                </a:solidFill>
                <a:effectLst/>
              </a:rPr>
              <a:t>nella </a:t>
            </a:r>
            <a:r>
              <a:rPr lang="it-IT" sz="1900" b="1" dirty="0">
                <a:solidFill>
                  <a:schemeClr val="tx1"/>
                </a:solidFill>
                <a:effectLst/>
              </a:rPr>
              <a:t>relazione il consulente inserisce le osservazioni e le istanze di </a:t>
            </a:r>
            <a:r>
              <a:rPr lang="it-IT" sz="1900" b="1" dirty="0" smtClean="0">
                <a:solidFill>
                  <a:schemeClr val="tx1"/>
                </a:solidFill>
                <a:effectLst/>
              </a:rPr>
              <a:t>parte</a:t>
            </a:r>
            <a:r>
              <a:rPr lang="it-IT" sz="1900" b="1" dirty="0">
                <a:solidFill>
                  <a:schemeClr val="tx1"/>
                </a:solidFill>
                <a:effectLst/>
              </a:rPr>
              <a:t> </a:t>
            </a:r>
            <a:r>
              <a:rPr lang="it-IT" sz="1900" b="1" dirty="0" smtClean="0">
                <a:solidFill>
                  <a:schemeClr val="tx1"/>
                </a:solidFill>
                <a:effectLst/>
              </a:rPr>
              <a:t>(art. 195);</a:t>
            </a:r>
          </a:p>
          <a:p>
            <a:pPr lvl="1" algn="just">
              <a:buFont typeface="Aharoni" panose="02010803020104030203" pitchFamily="2" charset="-79"/>
              <a:buChar char="–"/>
            </a:pPr>
            <a:r>
              <a:rPr lang="it-IT" sz="1900" b="1" dirty="0">
                <a:solidFill>
                  <a:schemeClr val="tx1"/>
                </a:solidFill>
                <a:effectLst/>
              </a:rPr>
              <a:t>l</a:t>
            </a:r>
            <a:r>
              <a:rPr lang="it-IT" sz="1900" b="1" dirty="0" smtClean="0">
                <a:solidFill>
                  <a:schemeClr val="tx1"/>
                </a:solidFill>
                <a:effectLst/>
              </a:rPr>
              <a:t>a relazione deve </a:t>
            </a:r>
            <a:r>
              <a:rPr lang="it-IT" sz="1900" b="1" dirty="0">
                <a:solidFill>
                  <a:schemeClr val="tx1"/>
                </a:solidFill>
                <a:effectLst/>
              </a:rPr>
              <a:t>essere </a:t>
            </a:r>
            <a:r>
              <a:rPr lang="it-IT" sz="1900" b="1" dirty="0" smtClean="0">
                <a:solidFill>
                  <a:schemeClr val="tx1"/>
                </a:solidFill>
                <a:effectLst/>
              </a:rPr>
              <a:t>preceduta </a:t>
            </a:r>
            <a:r>
              <a:rPr lang="it-IT" sz="1900" b="1" dirty="0">
                <a:solidFill>
                  <a:schemeClr val="tx1"/>
                </a:solidFill>
                <a:effectLst/>
              </a:rPr>
              <a:t>dal contraddittorio con i consulenti di parte le cui osservazioni saranno oggetto di «sintetica valutazione» nella relazione ad opera del </a:t>
            </a:r>
            <a:r>
              <a:rPr lang="it-IT" sz="1900" b="1" dirty="0" smtClean="0">
                <a:solidFill>
                  <a:schemeClr val="tx1"/>
                </a:solidFill>
                <a:effectLst/>
              </a:rPr>
              <a:t>CTU.</a:t>
            </a:r>
            <a:endParaRPr lang="it-IT" sz="1900" b="1" dirty="0">
              <a:solidFill>
                <a:schemeClr val="tx1"/>
              </a:solidFill>
              <a:effectLst/>
            </a:endParaRPr>
          </a:p>
          <a:p>
            <a:pPr algn="just">
              <a:buFont typeface="Aharoni" panose="02010803020104030203" pitchFamily="2" charset="-79"/>
              <a:buChar char="–"/>
            </a:pPr>
            <a:r>
              <a:rPr lang="it-IT" sz="2300" b="1" dirty="0" smtClean="0">
                <a:solidFill>
                  <a:schemeClr val="tx1"/>
                </a:solidFill>
                <a:effectLst/>
              </a:rPr>
              <a:t>Il </a:t>
            </a:r>
            <a:r>
              <a:rPr lang="it-IT" sz="2300" b="1" dirty="0">
                <a:solidFill>
                  <a:schemeClr val="tx1"/>
                </a:solidFill>
                <a:effectLst/>
              </a:rPr>
              <a:t>consulente può partecipare alle udienze ed esprimere il suo </a:t>
            </a:r>
            <a:r>
              <a:rPr lang="it-IT" sz="2300" b="1" u="sng" dirty="0">
                <a:solidFill>
                  <a:srgbClr val="D0DF0F"/>
                </a:solidFill>
                <a:effectLst/>
              </a:rPr>
              <a:t>parere</a:t>
            </a:r>
            <a:r>
              <a:rPr lang="it-IT" sz="2300" b="1" u="sng" dirty="0">
                <a:solidFill>
                  <a:schemeClr val="tx1"/>
                </a:solidFill>
                <a:effectLst/>
              </a:rPr>
              <a:t>  anche in camera di consiglio</a:t>
            </a:r>
            <a:r>
              <a:rPr lang="it-IT" sz="2300" b="1" dirty="0">
                <a:solidFill>
                  <a:schemeClr val="tx1"/>
                </a:solidFill>
                <a:effectLst/>
              </a:rPr>
              <a:t> ma sempre </a:t>
            </a:r>
            <a:r>
              <a:rPr lang="it-IT" sz="2300" b="1" u="sng" dirty="0" smtClean="0">
                <a:solidFill>
                  <a:schemeClr val="tx1"/>
                </a:solidFill>
                <a:effectLst/>
              </a:rPr>
              <a:t>alla </a:t>
            </a:r>
            <a:r>
              <a:rPr lang="it-IT" sz="2300" b="1" u="sng" dirty="0">
                <a:solidFill>
                  <a:schemeClr val="tx1"/>
                </a:solidFill>
                <a:effectLst/>
              </a:rPr>
              <a:t>presenza delle parti</a:t>
            </a:r>
            <a:r>
              <a:rPr lang="it-IT" sz="2300" b="1" dirty="0">
                <a:solidFill>
                  <a:schemeClr val="tx1"/>
                </a:solidFill>
                <a:effectLst/>
              </a:rPr>
              <a:t>, ovviamente </a:t>
            </a:r>
            <a:r>
              <a:rPr lang="it-IT" sz="2300" b="1" u="sng" dirty="0">
                <a:solidFill>
                  <a:schemeClr val="tx1"/>
                </a:solidFill>
                <a:effectLst/>
              </a:rPr>
              <a:t>prima della decisione</a:t>
            </a:r>
            <a:r>
              <a:rPr lang="it-IT" sz="2300" b="1" dirty="0">
                <a:solidFill>
                  <a:schemeClr val="tx1"/>
                </a:solidFill>
                <a:effectLst/>
              </a:rPr>
              <a:t> alla quale non partecipa.</a:t>
            </a:r>
          </a:p>
          <a:p>
            <a:pPr algn="just">
              <a:buFont typeface="Aharoni" panose="02010803020104030203" pitchFamily="2" charset="-79"/>
              <a:buChar char="–"/>
            </a:pPr>
            <a:r>
              <a:rPr lang="it-IT" sz="2300" b="1" dirty="0">
                <a:solidFill>
                  <a:schemeClr val="tx1"/>
                </a:solidFill>
                <a:effectLst/>
              </a:rPr>
              <a:t>La relazione del consulente </a:t>
            </a:r>
            <a:r>
              <a:rPr lang="it-IT" sz="2300" b="1" u="sng" dirty="0">
                <a:solidFill>
                  <a:schemeClr val="tx1"/>
                </a:solidFill>
                <a:effectLst/>
              </a:rPr>
              <a:t>non è vincolante </a:t>
            </a:r>
            <a:r>
              <a:rPr lang="it-IT" sz="2300" b="1" u="sng" dirty="0" smtClean="0">
                <a:solidFill>
                  <a:schemeClr val="tx1"/>
                </a:solidFill>
                <a:effectLst/>
              </a:rPr>
              <a:t>ma: </a:t>
            </a:r>
          </a:p>
          <a:p>
            <a:pPr lvl="1" algn="just">
              <a:buFont typeface="Aharoni" panose="02010803020104030203" pitchFamily="2" charset="-79"/>
              <a:buChar char="–"/>
            </a:pPr>
            <a:r>
              <a:rPr lang="it-IT" sz="1900" b="1" dirty="0" smtClean="0">
                <a:solidFill>
                  <a:schemeClr val="tx1"/>
                </a:solidFill>
                <a:effectLst/>
              </a:rPr>
              <a:t>il </a:t>
            </a:r>
            <a:r>
              <a:rPr lang="it-IT" sz="1900" b="1" dirty="0">
                <a:solidFill>
                  <a:schemeClr val="tx1"/>
                </a:solidFill>
                <a:effectLst/>
              </a:rPr>
              <a:t>giudice che </a:t>
            </a:r>
            <a:r>
              <a:rPr lang="it-IT" sz="1900" b="1" u="sng" dirty="0">
                <a:solidFill>
                  <a:srgbClr val="D0DF0F"/>
                </a:solidFill>
                <a:effectLst/>
              </a:rPr>
              <a:t>disattende</a:t>
            </a:r>
            <a:r>
              <a:rPr lang="it-IT" sz="1900" b="1" u="sng" dirty="0">
                <a:solidFill>
                  <a:schemeClr val="tx1"/>
                </a:solidFill>
                <a:effectLst/>
              </a:rPr>
              <a:t> tale parere ha l’onere di darne adeguata </a:t>
            </a:r>
            <a:r>
              <a:rPr lang="it-IT" sz="1900" b="1" u="sng" dirty="0" smtClean="0">
                <a:solidFill>
                  <a:schemeClr val="tx1"/>
                </a:solidFill>
                <a:effectLst/>
              </a:rPr>
              <a:t>motivazione</a:t>
            </a:r>
            <a:r>
              <a:rPr lang="it-IT" sz="1900" b="1" dirty="0" smtClean="0">
                <a:solidFill>
                  <a:schemeClr val="tx1"/>
                </a:solidFill>
                <a:effectLst/>
              </a:rPr>
              <a:t>;</a:t>
            </a:r>
          </a:p>
          <a:p>
            <a:pPr lvl="1" algn="just">
              <a:buFont typeface="Aharoni" panose="02010803020104030203" pitchFamily="2" charset="-79"/>
              <a:buChar char="–"/>
            </a:pPr>
            <a:r>
              <a:rPr lang="it-IT" sz="1900" b="1" dirty="0">
                <a:solidFill>
                  <a:schemeClr val="tx1"/>
                </a:solidFill>
                <a:effectLst/>
              </a:rPr>
              <a:t>s</a:t>
            </a:r>
            <a:r>
              <a:rPr lang="it-IT" sz="1900" b="1" dirty="0" smtClean="0">
                <a:solidFill>
                  <a:schemeClr val="tx1"/>
                </a:solidFill>
                <a:effectLst/>
              </a:rPr>
              <a:t>e </a:t>
            </a:r>
            <a:r>
              <a:rPr lang="it-IT" sz="1900" b="1" dirty="0">
                <a:solidFill>
                  <a:schemeClr val="tx1"/>
                </a:solidFill>
                <a:effectLst/>
              </a:rPr>
              <a:t>lo </a:t>
            </a:r>
            <a:r>
              <a:rPr lang="it-IT" sz="1900" b="1" u="sng" dirty="0" smtClean="0">
                <a:solidFill>
                  <a:srgbClr val="D0DF0F"/>
                </a:solidFill>
                <a:effectLst/>
              </a:rPr>
              <a:t>condivide,</a:t>
            </a:r>
            <a:r>
              <a:rPr lang="it-IT" sz="1900" b="1" dirty="0" smtClean="0">
                <a:solidFill>
                  <a:schemeClr val="tx1"/>
                </a:solidFill>
                <a:effectLst/>
              </a:rPr>
              <a:t> </a:t>
            </a:r>
            <a:r>
              <a:rPr lang="it-IT" sz="1900" b="1" u="sng" dirty="0">
                <a:solidFill>
                  <a:schemeClr val="tx1"/>
                </a:solidFill>
                <a:effectLst/>
              </a:rPr>
              <a:t>può esimersi dal motivare</a:t>
            </a:r>
            <a:r>
              <a:rPr lang="it-IT" sz="1900" b="1" dirty="0">
                <a:solidFill>
                  <a:schemeClr val="tx1"/>
                </a:solidFill>
                <a:effectLst/>
              </a:rPr>
              <a:t> </a:t>
            </a:r>
            <a:r>
              <a:rPr lang="it-IT" sz="1900" b="1" dirty="0" smtClean="0">
                <a:solidFill>
                  <a:schemeClr val="tx1"/>
                </a:solidFill>
                <a:effectLst/>
              </a:rPr>
              <a:t>la </a:t>
            </a:r>
            <a:r>
              <a:rPr lang="it-IT" sz="1900" b="1" dirty="0">
                <a:solidFill>
                  <a:schemeClr val="tx1"/>
                </a:solidFill>
                <a:effectLst/>
              </a:rPr>
              <a:t>sua adesione ma </a:t>
            </a:r>
            <a:r>
              <a:rPr lang="it-IT" sz="1900" b="1" u="sng" dirty="0">
                <a:solidFill>
                  <a:schemeClr val="tx1"/>
                </a:solidFill>
                <a:effectLst/>
              </a:rPr>
              <a:t>solo nel caso di assenza di contestazioni</a:t>
            </a:r>
            <a:r>
              <a:rPr lang="it-IT" sz="1900" b="1" dirty="0">
                <a:solidFill>
                  <a:schemeClr val="tx1"/>
                </a:solidFill>
                <a:effectLst/>
              </a:rPr>
              <a:t> o critiche dell’una o dell’altra parte.</a:t>
            </a:r>
          </a:p>
          <a:p>
            <a:endParaRPr lang="it-IT" b="1" dirty="0">
              <a:solidFill>
                <a:srgbClr val="0070C0"/>
              </a:solidFill>
              <a:effectLst/>
            </a:endParaRPr>
          </a:p>
        </p:txBody>
      </p:sp>
    </p:spTree>
    <p:extLst>
      <p:ext uri="{BB962C8B-B14F-4D97-AF65-F5344CB8AC3E}">
        <p14:creationId xmlns:p14="http://schemas.microsoft.com/office/powerpoint/2010/main" val="300968358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0"/>
            <a:ext cx="7765322" cy="970450"/>
          </a:xfrm>
        </p:spPr>
        <p:txBody>
          <a:bodyPr>
            <a:normAutofit/>
          </a:bodyPr>
          <a:lstStyle/>
          <a:p>
            <a:r>
              <a:rPr lang="it-IT" sz="2900" b="1" dirty="0">
                <a:solidFill>
                  <a:srgbClr val="D0DF0F"/>
                </a:solidFill>
                <a:effectLst/>
              </a:rPr>
              <a:t>PROVA SCIENTIFICA</a:t>
            </a:r>
          </a:p>
        </p:txBody>
      </p:sp>
      <p:sp>
        <p:nvSpPr>
          <p:cNvPr id="3" name="Segnaposto contenuto 2"/>
          <p:cNvSpPr>
            <a:spLocks noGrp="1"/>
          </p:cNvSpPr>
          <p:nvPr>
            <p:ph idx="1"/>
          </p:nvPr>
        </p:nvSpPr>
        <p:spPr>
          <a:xfrm>
            <a:off x="0" y="970450"/>
            <a:ext cx="9036496" cy="5770918"/>
          </a:xfrm>
        </p:spPr>
        <p:txBody>
          <a:bodyPr>
            <a:noAutofit/>
          </a:bodyPr>
          <a:lstStyle/>
          <a:p>
            <a:pPr algn="just">
              <a:buFont typeface="Aharoni" panose="02010803020104030203" pitchFamily="2" charset="-79"/>
              <a:buChar char="–"/>
            </a:pPr>
            <a:r>
              <a:rPr lang="it-IT" b="1" dirty="0">
                <a:solidFill>
                  <a:schemeClr val="tx1"/>
                </a:solidFill>
                <a:effectLst/>
              </a:rPr>
              <a:t>Ricorso a nozioni scientifiche come strumento per l’accertamento di fatti </a:t>
            </a:r>
            <a:r>
              <a:rPr lang="it-IT" b="1" dirty="0" smtClean="0">
                <a:solidFill>
                  <a:schemeClr val="tx1"/>
                </a:solidFill>
                <a:effectLst/>
              </a:rPr>
              <a:t>rilevanti.</a:t>
            </a:r>
            <a:endParaRPr lang="it-IT" b="1" dirty="0">
              <a:solidFill>
                <a:schemeClr val="tx1"/>
              </a:solidFill>
              <a:effectLst/>
            </a:endParaRPr>
          </a:p>
          <a:p>
            <a:pPr algn="just">
              <a:buFont typeface="Aharoni" panose="02010803020104030203" pitchFamily="2" charset="-79"/>
              <a:buChar char="–"/>
            </a:pPr>
            <a:r>
              <a:rPr lang="it-IT" b="1" dirty="0">
                <a:solidFill>
                  <a:schemeClr val="tx1"/>
                </a:solidFill>
                <a:effectLst/>
              </a:rPr>
              <a:t>La consulenza tecnica strumento per l’acquisizione delle nozioni scientifiche necessarie per la decisione della </a:t>
            </a:r>
            <a:r>
              <a:rPr lang="it-IT" b="1" dirty="0" smtClean="0">
                <a:solidFill>
                  <a:schemeClr val="tx1"/>
                </a:solidFill>
                <a:effectLst/>
              </a:rPr>
              <a:t>causa.</a:t>
            </a:r>
            <a:endParaRPr lang="it-IT" b="1" dirty="0">
              <a:solidFill>
                <a:schemeClr val="tx1"/>
              </a:solidFill>
              <a:effectLst/>
            </a:endParaRPr>
          </a:p>
          <a:p>
            <a:pPr algn="just">
              <a:buFont typeface="Aharoni" panose="02010803020104030203" pitchFamily="2" charset="-79"/>
              <a:buChar char="–"/>
            </a:pPr>
            <a:r>
              <a:rPr lang="it-IT" b="1" dirty="0">
                <a:solidFill>
                  <a:schemeClr val="tx1"/>
                </a:solidFill>
                <a:effectLst/>
              </a:rPr>
              <a:t>L’esigenza di assicurare che in giudizio siano acquisite nozioni dotate di effettiva validità scientifica.</a:t>
            </a:r>
          </a:p>
          <a:p>
            <a:pPr algn="just">
              <a:buFont typeface="Aharoni" panose="02010803020104030203" pitchFamily="2" charset="-79"/>
              <a:buChar char="–"/>
            </a:pPr>
            <a:r>
              <a:rPr lang="it-IT" b="1" dirty="0">
                <a:solidFill>
                  <a:schemeClr val="tx1"/>
                </a:solidFill>
                <a:effectLst/>
              </a:rPr>
              <a:t>Esigenza di controlli accurati sulla validità dei procedimenti per test o esperimenti in funzione della maggiore o minore attendibilità del risultato.</a:t>
            </a:r>
          </a:p>
          <a:p>
            <a:pPr algn="just">
              <a:buFont typeface="Aharoni" panose="02010803020104030203" pitchFamily="2" charset="-79"/>
              <a:buChar char="–"/>
            </a:pPr>
            <a:r>
              <a:rPr lang="it-IT" b="1" dirty="0">
                <a:solidFill>
                  <a:schemeClr val="tx1"/>
                </a:solidFill>
                <a:effectLst/>
              </a:rPr>
              <a:t>Il problema della c.d. scienza spazzatura.</a:t>
            </a:r>
          </a:p>
          <a:p>
            <a:pPr algn="just">
              <a:buFont typeface="Aharoni" panose="02010803020104030203" pitchFamily="2" charset="-79"/>
              <a:buChar char="–"/>
            </a:pPr>
            <a:r>
              <a:rPr lang="it-IT" b="1" dirty="0">
                <a:solidFill>
                  <a:schemeClr val="tx1"/>
                </a:solidFill>
                <a:effectLst/>
              </a:rPr>
              <a:t>Rinnovato rilievo della consulenza per l’impiego sempre più frequente della c.d. prova scientifica.</a:t>
            </a:r>
          </a:p>
          <a:p>
            <a:pPr algn="just">
              <a:buFont typeface="Aharoni" panose="02010803020104030203" pitchFamily="2" charset="-79"/>
              <a:buChar char="–"/>
            </a:pPr>
            <a:r>
              <a:rPr lang="it-IT" b="1" dirty="0">
                <a:solidFill>
                  <a:schemeClr val="tx1"/>
                </a:solidFill>
                <a:effectLst/>
              </a:rPr>
              <a:t>Corrispondente delicato ruolo di controllo e di valutazione dell’attendibilità di tali prove.  </a:t>
            </a:r>
          </a:p>
        </p:txBody>
      </p:sp>
    </p:spTree>
    <p:extLst>
      <p:ext uri="{BB962C8B-B14F-4D97-AF65-F5344CB8AC3E}">
        <p14:creationId xmlns:p14="http://schemas.microsoft.com/office/powerpoint/2010/main" val="163203427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3335" y="332656"/>
            <a:ext cx="7765322" cy="970450"/>
          </a:xfrm>
        </p:spPr>
        <p:txBody>
          <a:bodyPr/>
          <a:lstStyle/>
          <a:p>
            <a:pPr algn="ctr"/>
            <a:r>
              <a:rPr lang="it-IT" sz="3200" b="1" dirty="0" smtClean="0">
                <a:solidFill>
                  <a:srgbClr val="D0DF0F"/>
                </a:solidFill>
                <a:effectLst/>
              </a:rPr>
              <a:t>SOTTOFASI DELL’ISTRUZIONE </a:t>
            </a:r>
            <a:endParaRPr lang="it-IT" sz="3200" b="1" dirty="0">
              <a:solidFill>
                <a:srgbClr val="D0DF0F"/>
              </a:solidFill>
              <a:effectLst/>
            </a:endParaRPr>
          </a:p>
        </p:txBody>
      </p:sp>
      <p:sp>
        <p:nvSpPr>
          <p:cNvPr id="3" name="Segnaposto contenuto 2"/>
          <p:cNvSpPr>
            <a:spLocks noGrp="1"/>
          </p:cNvSpPr>
          <p:nvPr>
            <p:ph idx="1"/>
          </p:nvPr>
        </p:nvSpPr>
        <p:spPr>
          <a:xfrm>
            <a:off x="107504" y="1303106"/>
            <a:ext cx="8856984" cy="5366254"/>
          </a:xfrm>
        </p:spPr>
        <p:txBody>
          <a:bodyPr>
            <a:normAutofit fontScale="92500" lnSpcReduction="10000"/>
          </a:bodyPr>
          <a:lstStyle/>
          <a:p>
            <a:pPr algn="just">
              <a:buFont typeface="Aharoni" panose="02010803020104030203" pitchFamily="2" charset="-79"/>
              <a:buChar char="–"/>
            </a:pPr>
            <a:r>
              <a:rPr lang="it-IT" b="1" u="sng" dirty="0" smtClean="0">
                <a:effectLst/>
              </a:rPr>
              <a:t>Trattazione</a:t>
            </a:r>
            <a:r>
              <a:rPr lang="it-IT" b="1" dirty="0" smtClean="0">
                <a:effectLst/>
              </a:rPr>
              <a:t>: ha la particolare funzione di prima presa di conoscenza delle domande delle parti con l’impostazione dei relativi problemi, precisazioni, approfondimento dei temi, presupposti per acquisire prove o altri elementi di giudizio.</a:t>
            </a:r>
          </a:p>
          <a:p>
            <a:pPr algn="just">
              <a:buFont typeface="Aharoni" panose="02010803020104030203" pitchFamily="2" charset="-79"/>
              <a:buChar char="–"/>
            </a:pPr>
            <a:r>
              <a:rPr lang="it-IT" b="1" u="sng" dirty="0" smtClean="0">
                <a:effectLst/>
              </a:rPr>
              <a:t>Istruzione probatoria</a:t>
            </a:r>
            <a:r>
              <a:rPr lang="it-IT" b="1" dirty="0" smtClean="0">
                <a:effectLst/>
              </a:rPr>
              <a:t>: consiste nell’attività di acquisizione di prove o altri elementi di giudizio. </a:t>
            </a:r>
            <a:r>
              <a:rPr lang="it-IT" b="1" u="sng" dirty="0" smtClean="0">
                <a:effectLst/>
              </a:rPr>
              <a:t>E’ </a:t>
            </a:r>
            <a:r>
              <a:rPr lang="it-IT" b="1" u="sng" dirty="0" err="1" smtClean="0">
                <a:effectLst/>
              </a:rPr>
              <a:t>sottofase</a:t>
            </a:r>
            <a:r>
              <a:rPr lang="it-IT" b="1" u="sng" dirty="0" smtClean="0">
                <a:effectLst/>
              </a:rPr>
              <a:t> eventuale</a:t>
            </a:r>
            <a:r>
              <a:rPr lang="it-IT" b="1" dirty="0" smtClean="0">
                <a:effectLst/>
              </a:rPr>
              <a:t> perché la causa potrebbe risultare già matura per la decisione.</a:t>
            </a:r>
          </a:p>
          <a:p>
            <a:pPr algn="just">
              <a:buFont typeface="Aharoni" panose="02010803020104030203" pitchFamily="2" charset="-79"/>
              <a:buChar char="–"/>
            </a:pPr>
            <a:r>
              <a:rPr lang="it-IT" b="1" u="sng" dirty="0" smtClean="0">
                <a:effectLst/>
              </a:rPr>
              <a:t>Rimessione totale della causa alla fase decisoria</a:t>
            </a:r>
            <a:r>
              <a:rPr lang="it-IT" b="1" dirty="0" smtClean="0">
                <a:effectLst/>
              </a:rPr>
              <a:t>:</a:t>
            </a:r>
            <a:r>
              <a:rPr lang="it-IT" b="1" u="sng" dirty="0" smtClean="0">
                <a:effectLst/>
              </a:rPr>
              <a:t> </a:t>
            </a:r>
            <a:r>
              <a:rPr lang="it-IT" b="1" dirty="0" smtClean="0">
                <a:effectLst/>
              </a:rPr>
              <a:t>implica che le prove siano state assunte e che sia possibile formulare il giudizio di fatto.</a:t>
            </a:r>
          </a:p>
          <a:p>
            <a:pPr algn="just">
              <a:buFont typeface="Aharoni" panose="02010803020104030203" pitchFamily="2" charset="-79"/>
              <a:buChar char="–"/>
            </a:pPr>
            <a:r>
              <a:rPr lang="it-IT" b="1" dirty="0" smtClean="0">
                <a:solidFill>
                  <a:srgbClr val="D0DF0F"/>
                </a:solidFill>
                <a:effectLst/>
              </a:rPr>
              <a:t>La consulenza tecnica: </a:t>
            </a:r>
          </a:p>
          <a:p>
            <a:pPr lvl="1" algn="just">
              <a:buFont typeface="Aharoni" panose="02010803020104030203" pitchFamily="2" charset="-79"/>
              <a:buChar char="–"/>
            </a:pPr>
            <a:r>
              <a:rPr lang="it-IT" b="1" u="sng" dirty="0" smtClean="0">
                <a:solidFill>
                  <a:schemeClr val="tx1"/>
                </a:solidFill>
                <a:effectLst/>
              </a:rPr>
              <a:t>interviene prima della fase decisoria</a:t>
            </a:r>
            <a:r>
              <a:rPr lang="it-IT" b="1" dirty="0" smtClean="0">
                <a:effectLst/>
              </a:rPr>
              <a:t> </a:t>
            </a:r>
          </a:p>
          <a:p>
            <a:pPr lvl="1" algn="just">
              <a:buFont typeface="Aharoni" panose="02010803020104030203" pitchFamily="2" charset="-79"/>
              <a:buChar char="–"/>
            </a:pPr>
            <a:r>
              <a:rPr lang="it-IT" b="1" u="sng" dirty="0" smtClean="0">
                <a:effectLst/>
              </a:rPr>
              <a:t>è funzionale al giudizio di fatto e alla successiva fase decisoria nella quale la ricostruzione del fatto servirà all’individuazione delle norme sostanziali applicabili al caso</a:t>
            </a:r>
            <a:r>
              <a:rPr lang="it-IT" b="1" dirty="0" smtClean="0">
                <a:effectLst/>
              </a:rPr>
              <a:t>, quindi </a:t>
            </a:r>
            <a:r>
              <a:rPr lang="it-IT" b="1" u="sng" dirty="0" smtClean="0">
                <a:effectLst/>
              </a:rPr>
              <a:t>a ricostruire la fattispecie  giuridica</a:t>
            </a:r>
            <a:r>
              <a:rPr lang="it-IT" b="1" dirty="0">
                <a:effectLst/>
              </a:rPr>
              <a:t>.</a:t>
            </a:r>
            <a:endParaRPr lang="it-IT" b="1" dirty="0" smtClean="0">
              <a:effectLst/>
            </a:endParaRPr>
          </a:p>
        </p:txBody>
      </p:sp>
    </p:spTree>
    <p:extLst>
      <p:ext uri="{BB962C8B-B14F-4D97-AF65-F5344CB8AC3E}">
        <p14:creationId xmlns:p14="http://schemas.microsoft.com/office/powerpoint/2010/main" val="667098898"/>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83568" y="2708920"/>
            <a:ext cx="7765322" cy="970450"/>
          </a:xfrm>
        </p:spPr>
        <p:txBody>
          <a:bodyPr>
            <a:noAutofit/>
          </a:bodyPr>
          <a:lstStyle/>
          <a:p>
            <a:r>
              <a:rPr lang="it-IT" sz="3600" b="1" dirty="0" smtClean="0">
                <a:solidFill>
                  <a:srgbClr val="D0DF0F"/>
                </a:solidFill>
                <a:effectLst/>
              </a:rPr>
              <a:t>RESPONSABILITÀ DEL CONSULENTE</a:t>
            </a:r>
            <a:endParaRPr lang="it-IT" sz="3600" b="1" dirty="0">
              <a:solidFill>
                <a:srgbClr val="D0DF0F"/>
              </a:solidFill>
              <a:effectLst/>
            </a:endParaRPr>
          </a:p>
        </p:txBody>
      </p:sp>
    </p:spTree>
    <p:extLst>
      <p:ext uri="{BB962C8B-B14F-4D97-AF65-F5344CB8AC3E}">
        <p14:creationId xmlns:p14="http://schemas.microsoft.com/office/powerpoint/2010/main" val="126651166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609600"/>
            <a:ext cx="7765322" cy="1523256"/>
          </a:xfrm>
        </p:spPr>
        <p:txBody>
          <a:bodyPr>
            <a:noAutofit/>
          </a:bodyPr>
          <a:lstStyle/>
          <a:p>
            <a:r>
              <a:rPr lang="it-IT" sz="3600" b="1" dirty="0" smtClean="0">
                <a:solidFill>
                  <a:srgbClr val="D0DF0F"/>
                </a:solidFill>
                <a:effectLst/>
              </a:rPr>
              <a:t>PLURIMI PROFILI DI RESPONSABILITÀ</a:t>
            </a:r>
            <a:endParaRPr lang="it-IT" sz="3600" b="1" dirty="0">
              <a:solidFill>
                <a:srgbClr val="D0DF0F"/>
              </a:solidFill>
              <a:effectLst/>
            </a:endParaRPr>
          </a:p>
        </p:txBody>
      </p:sp>
      <p:sp>
        <p:nvSpPr>
          <p:cNvPr id="3" name="Segnaposto contenuto 2"/>
          <p:cNvSpPr>
            <a:spLocks noGrp="1"/>
          </p:cNvSpPr>
          <p:nvPr>
            <p:ph idx="1"/>
          </p:nvPr>
        </p:nvSpPr>
        <p:spPr>
          <a:xfrm>
            <a:off x="685346" y="2780928"/>
            <a:ext cx="7765322" cy="2857873"/>
          </a:xfrm>
        </p:spPr>
        <p:txBody>
          <a:bodyPr>
            <a:normAutofit/>
          </a:bodyPr>
          <a:lstStyle/>
          <a:p>
            <a:pPr>
              <a:buFont typeface="Aharoni" panose="02010803020104030203" pitchFamily="2" charset="-79"/>
              <a:buChar char="–"/>
            </a:pPr>
            <a:r>
              <a:rPr lang="it-IT" sz="2400" b="1" dirty="0">
                <a:solidFill>
                  <a:schemeClr val="tx1"/>
                </a:solidFill>
                <a:effectLst/>
              </a:rPr>
              <a:t>Responsabilità civile</a:t>
            </a:r>
          </a:p>
          <a:p>
            <a:pPr>
              <a:buFont typeface="Aharoni" panose="02010803020104030203" pitchFamily="2" charset="-79"/>
              <a:buChar char="–"/>
            </a:pPr>
            <a:r>
              <a:rPr lang="it-IT" sz="2400" b="1" dirty="0">
                <a:solidFill>
                  <a:schemeClr val="tx1"/>
                </a:solidFill>
                <a:effectLst/>
              </a:rPr>
              <a:t>Responsabilità penale</a:t>
            </a:r>
          </a:p>
          <a:p>
            <a:pPr>
              <a:buFont typeface="Aharoni" panose="02010803020104030203" pitchFamily="2" charset="-79"/>
              <a:buChar char="–"/>
            </a:pPr>
            <a:r>
              <a:rPr lang="it-IT" sz="2400" b="1" dirty="0">
                <a:solidFill>
                  <a:schemeClr val="tx1"/>
                </a:solidFill>
                <a:effectLst/>
              </a:rPr>
              <a:t>Responsabilità disciplinare</a:t>
            </a:r>
          </a:p>
          <a:p>
            <a:pPr algn="just">
              <a:buFont typeface="Aharoni" panose="02010803020104030203" pitchFamily="2" charset="-79"/>
              <a:buChar char="–"/>
            </a:pPr>
            <a:endParaRPr lang="it-IT" sz="2400" dirty="0">
              <a:solidFill>
                <a:schemeClr val="tx1"/>
              </a:solidFill>
              <a:effectLst/>
            </a:endParaRPr>
          </a:p>
        </p:txBody>
      </p:sp>
    </p:spTree>
    <p:extLst>
      <p:ext uri="{BB962C8B-B14F-4D97-AF65-F5344CB8AC3E}">
        <p14:creationId xmlns:p14="http://schemas.microsoft.com/office/powerpoint/2010/main" val="356355653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2092" y="0"/>
            <a:ext cx="7765322" cy="970450"/>
          </a:xfrm>
        </p:spPr>
        <p:txBody>
          <a:bodyPr>
            <a:normAutofit/>
          </a:bodyPr>
          <a:lstStyle/>
          <a:p>
            <a:r>
              <a:rPr lang="it-IT" sz="2900" b="1" dirty="0" smtClean="0">
                <a:solidFill>
                  <a:srgbClr val="D0DF0F"/>
                </a:solidFill>
                <a:effectLst/>
              </a:rPr>
              <a:t>RESPONSABILITÀ DISCIPLINARE</a:t>
            </a:r>
            <a:endParaRPr lang="it-IT" sz="2900" b="1" dirty="0">
              <a:solidFill>
                <a:srgbClr val="D0DF0F"/>
              </a:solidFill>
              <a:effectLst/>
            </a:endParaRPr>
          </a:p>
        </p:txBody>
      </p:sp>
      <p:sp>
        <p:nvSpPr>
          <p:cNvPr id="3" name="Segnaposto contenuto 2"/>
          <p:cNvSpPr>
            <a:spLocks noGrp="1"/>
          </p:cNvSpPr>
          <p:nvPr>
            <p:ph idx="1"/>
          </p:nvPr>
        </p:nvSpPr>
        <p:spPr>
          <a:xfrm>
            <a:off x="179512" y="1124744"/>
            <a:ext cx="8856984" cy="5733256"/>
          </a:xfrm>
        </p:spPr>
        <p:txBody>
          <a:bodyPr>
            <a:noAutofit/>
          </a:bodyPr>
          <a:lstStyle/>
          <a:p>
            <a:pPr algn="just">
              <a:buFont typeface="Aharoni" panose="02010803020104030203" pitchFamily="2" charset="-79"/>
              <a:buChar char="–"/>
            </a:pPr>
            <a:r>
              <a:rPr lang="it-IT" sz="1800" b="1" dirty="0">
                <a:solidFill>
                  <a:schemeClr val="tx1"/>
                </a:solidFill>
                <a:effectLst/>
              </a:rPr>
              <a:t>Le </a:t>
            </a:r>
            <a:r>
              <a:rPr lang="it-IT" sz="1800" b="1" u="sng" dirty="0">
                <a:solidFill>
                  <a:schemeClr val="tx1"/>
                </a:solidFill>
                <a:effectLst/>
              </a:rPr>
              <a:t>disposizioni di attuazione</a:t>
            </a:r>
            <a:r>
              <a:rPr lang="it-IT" sz="1800" b="1" dirty="0">
                <a:solidFill>
                  <a:schemeClr val="tx1"/>
                </a:solidFill>
                <a:effectLst/>
              </a:rPr>
              <a:t> del codice di procedura </a:t>
            </a:r>
            <a:r>
              <a:rPr lang="it-IT" sz="1800" b="1" dirty="0" smtClean="0">
                <a:solidFill>
                  <a:schemeClr val="tx1"/>
                </a:solidFill>
                <a:effectLst/>
              </a:rPr>
              <a:t>civile delineano </a:t>
            </a:r>
            <a:r>
              <a:rPr lang="it-IT" sz="1800" b="1" dirty="0">
                <a:solidFill>
                  <a:schemeClr val="tx1"/>
                </a:solidFill>
                <a:effectLst/>
              </a:rPr>
              <a:t>un complessivo sistema di responsabilità disciplinare per i consulenti iscritti nell’apposito albo tenuto dal </a:t>
            </a:r>
            <a:r>
              <a:rPr lang="it-IT" sz="1800" b="1" dirty="0" smtClean="0">
                <a:solidFill>
                  <a:schemeClr val="tx1"/>
                </a:solidFill>
                <a:effectLst/>
              </a:rPr>
              <a:t>tribunale.</a:t>
            </a:r>
            <a:endParaRPr lang="it-IT" sz="1800" b="1" dirty="0">
              <a:solidFill>
                <a:schemeClr val="tx1"/>
              </a:solidFill>
              <a:effectLst/>
            </a:endParaRPr>
          </a:p>
          <a:p>
            <a:pPr algn="just">
              <a:buFont typeface="Aharoni" panose="02010803020104030203" pitchFamily="2" charset="-79"/>
              <a:buChar char="–"/>
            </a:pPr>
            <a:r>
              <a:rPr lang="it-IT" sz="1800" b="1" dirty="0">
                <a:solidFill>
                  <a:schemeClr val="tx1"/>
                </a:solidFill>
                <a:effectLst/>
              </a:rPr>
              <a:t>La </a:t>
            </a:r>
            <a:r>
              <a:rPr lang="it-IT" sz="1800" b="1" u="sng" dirty="0">
                <a:solidFill>
                  <a:schemeClr val="tx1"/>
                </a:solidFill>
                <a:effectLst/>
              </a:rPr>
              <a:t>vigilanza</a:t>
            </a:r>
            <a:r>
              <a:rPr lang="it-IT" sz="1800" b="1" dirty="0">
                <a:solidFill>
                  <a:schemeClr val="tx1"/>
                </a:solidFill>
                <a:effectLst/>
              </a:rPr>
              <a:t> sui consulenti tecnici è esercitata dal </a:t>
            </a:r>
            <a:r>
              <a:rPr lang="it-IT" sz="1800" b="1" u="sng" dirty="0">
                <a:solidFill>
                  <a:schemeClr val="tx1"/>
                </a:solidFill>
                <a:effectLst/>
              </a:rPr>
              <a:t>presidente del tribunale</a:t>
            </a:r>
            <a:r>
              <a:rPr lang="it-IT" sz="1800" b="1" dirty="0">
                <a:solidFill>
                  <a:schemeClr val="tx1"/>
                </a:solidFill>
                <a:effectLst/>
              </a:rPr>
              <a:t> il </a:t>
            </a:r>
            <a:r>
              <a:rPr lang="it-IT" sz="1800" b="1" dirty="0" smtClean="0">
                <a:solidFill>
                  <a:schemeClr val="tx1"/>
                </a:solidFill>
                <a:effectLst/>
              </a:rPr>
              <a:t>quale, </a:t>
            </a:r>
            <a:r>
              <a:rPr lang="it-IT" sz="1800" b="1" dirty="0">
                <a:solidFill>
                  <a:schemeClr val="tx1"/>
                </a:solidFill>
                <a:effectLst/>
              </a:rPr>
              <a:t>d’ufficio, su istanza del procuratore o del presidente dell’ordine </a:t>
            </a:r>
            <a:r>
              <a:rPr lang="it-IT" sz="1800" b="1" dirty="0" smtClean="0">
                <a:solidFill>
                  <a:schemeClr val="tx1"/>
                </a:solidFill>
                <a:effectLst/>
              </a:rPr>
              <a:t>professionale, </a:t>
            </a:r>
            <a:r>
              <a:rPr lang="it-IT" sz="1800" b="1" u="sng" dirty="0">
                <a:solidFill>
                  <a:schemeClr val="tx1"/>
                </a:solidFill>
                <a:effectLst/>
              </a:rPr>
              <a:t>può promuovere procedimento disciplinare contro i consulenti</a:t>
            </a:r>
            <a:r>
              <a:rPr lang="it-IT" sz="1800" b="1" dirty="0">
                <a:solidFill>
                  <a:schemeClr val="tx1"/>
                </a:solidFill>
                <a:effectLst/>
              </a:rPr>
              <a:t> </a:t>
            </a:r>
            <a:r>
              <a:rPr lang="it-IT" sz="1800" b="1" dirty="0" smtClean="0">
                <a:solidFill>
                  <a:schemeClr val="tx1"/>
                </a:solidFill>
                <a:effectLst/>
              </a:rPr>
              <a:t>che:</a:t>
            </a:r>
          </a:p>
          <a:p>
            <a:pPr lvl="1" algn="just">
              <a:buFont typeface="Aharoni" panose="02010803020104030203" pitchFamily="2" charset="-79"/>
              <a:buChar char="–"/>
            </a:pPr>
            <a:r>
              <a:rPr lang="it-IT" sz="1600" b="1" dirty="0" smtClean="0">
                <a:solidFill>
                  <a:schemeClr val="tx1"/>
                </a:solidFill>
                <a:effectLst/>
              </a:rPr>
              <a:t>non </a:t>
            </a:r>
            <a:r>
              <a:rPr lang="it-IT" sz="1600" b="1" dirty="0">
                <a:solidFill>
                  <a:schemeClr val="tx1"/>
                </a:solidFill>
                <a:effectLst/>
              </a:rPr>
              <a:t>hanno tenuto condotta morale o </a:t>
            </a:r>
            <a:endParaRPr lang="it-IT" sz="1600" b="1" dirty="0" smtClean="0">
              <a:solidFill>
                <a:schemeClr val="tx1"/>
              </a:solidFill>
              <a:effectLst/>
            </a:endParaRPr>
          </a:p>
          <a:p>
            <a:pPr lvl="1" algn="just">
              <a:buFont typeface="Aharoni" panose="02010803020104030203" pitchFamily="2" charset="-79"/>
              <a:buChar char="–"/>
            </a:pPr>
            <a:r>
              <a:rPr lang="it-IT" sz="1600" b="1" dirty="0" smtClean="0">
                <a:solidFill>
                  <a:schemeClr val="tx1"/>
                </a:solidFill>
                <a:effectLst/>
              </a:rPr>
              <a:t>non </a:t>
            </a:r>
            <a:r>
              <a:rPr lang="it-IT" sz="1600" b="1" dirty="0">
                <a:solidFill>
                  <a:schemeClr val="tx1"/>
                </a:solidFill>
                <a:effectLst/>
              </a:rPr>
              <a:t>hanno ottemperato agli </a:t>
            </a:r>
            <a:r>
              <a:rPr lang="it-IT" sz="1600" b="1" dirty="0" smtClean="0">
                <a:solidFill>
                  <a:schemeClr val="tx1"/>
                </a:solidFill>
                <a:effectLst/>
              </a:rPr>
              <a:t>obblighi derivanti </a:t>
            </a:r>
            <a:r>
              <a:rPr lang="it-IT" sz="1600" b="1" dirty="0">
                <a:solidFill>
                  <a:schemeClr val="tx1"/>
                </a:solidFill>
                <a:effectLst/>
              </a:rPr>
              <a:t>dagli incarichi ricevuti.</a:t>
            </a:r>
          </a:p>
          <a:p>
            <a:pPr algn="just">
              <a:buFont typeface="Aharoni" panose="02010803020104030203" pitchFamily="2" charset="-79"/>
              <a:buChar char="–"/>
            </a:pPr>
            <a:r>
              <a:rPr lang="it-IT" sz="1800" b="1" dirty="0">
                <a:solidFill>
                  <a:schemeClr val="tx1"/>
                </a:solidFill>
                <a:effectLst/>
              </a:rPr>
              <a:t>Il comitato responsabile della tenuta dell’albo è competente per il giudizio disciplinare.</a:t>
            </a:r>
          </a:p>
          <a:p>
            <a:pPr algn="just">
              <a:buFont typeface="Aharoni" panose="02010803020104030203" pitchFamily="2" charset="-79"/>
              <a:buChar char="–"/>
            </a:pPr>
            <a:r>
              <a:rPr lang="it-IT" sz="1800" b="1" dirty="0">
                <a:solidFill>
                  <a:schemeClr val="tx1"/>
                </a:solidFill>
                <a:effectLst/>
              </a:rPr>
              <a:t>Le </a:t>
            </a:r>
            <a:r>
              <a:rPr lang="it-IT" sz="1800" b="1" u="sng" dirty="0">
                <a:solidFill>
                  <a:schemeClr val="tx1"/>
                </a:solidFill>
                <a:effectLst/>
              </a:rPr>
              <a:t>sanzioni disciplinari</a:t>
            </a:r>
            <a:r>
              <a:rPr lang="it-IT" sz="1800" b="1" dirty="0">
                <a:solidFill>
                  <a:schemeClr val="tx1"/>
                </a:solidFill>
                <a:effectLst/>
              </a:rPr>
              <a:t> sono previste dall’articolo 20</a:t>
            </a:r>
          </a:p>
          <a:p>
            <a:pPr algn="just">
              <a:buFont typeface="Aharoni" panose="02010803020104030203" pitchFamily="2" charset="-79"/>
              <a:buChar char="–"/>
            </a:pPr>
            <a:r>
              <a:rPr lang="it-IT" sz="1800" b="1" dirty="0">
                <a:solidFill>
                  <a:schemeClr val="tx1"/>
                </a:solidFill>
                <a:effectLst/>
              </a:rPr>
              <a:t>L’articolo 21 regola il procedimento disciplinare,</a:t>
            </a:r>
          </a:p>
        </p:txBody>
      </p:sp>
    </p:spTree>
    <p:extLst>
      <p:ext uri="{BB962C8B-B14F-4D97-AF65-F5344CB8AC3E}">
        <p14:creationId xmlns:p14="http://schemas.microsoft.com/office/powerpoint/2010/main" val="282339025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6539"/>
            <a:ext cx="7765322" cy="970450"/>
          </a:xfrm>
        </p:spPr>
        <p:txBody>
          <a:bodyPr>
            <a:normAutofit/>
          </a:bodyPr>
          <a:lstStyle/>
          <a:p>
            <a:r>
              <a:rPr lang="it-IT" sz="3200" b="1" dirty="0" smtClean="0">
                <a:solidFill>
                  <a:srgbClr val="D0DF0F"/>
                </a:solidFill>
                <a:effectLst/>
              </a:rPr>
              <a:t>RESPONSABILITÀ PENALE</a:t>
            </a:r>
            <a:endParaRPr lang="it-IT" sz="3200" b="1" dirty="0">
              <a:solidFill>
                <a:srgbClr val="D0DF0F"/>
              </a:solidFill>
              <a:effectLst/>
            </a:endParaRPr>
          </a:p>
        </p:txBody>
      </p:sp>
      <p:sp>
        <p:nvSpPr>
          <p:cNvPr id="3" name="Segnaposto contenuto 2"/>
          <p:cNvSpPr>
            <a:spLocks noGrp="1"/>
          </p:cNvSpPr>
          <p:nvPr>
            <p:ph idx="1"/>
          </p:nvPr>
        </p:nvSpPr>
        <p:spPr>
          <a:xfrm>
            <a:off x="539552" y="1484784"/>
            <a:ext cx="8208912" cy="6021288"/>
          </a:xfrm>
        </p:spPr>
        <p:txBody>
          <a:bodyPr>
            <a:normAutofit/>
          </a:bodyPr>
          <a:lstStyle/>
          <a:p>
            <a:pPr algn="just">
              <a:buFont typeface="Aharoni" panose="02010803020104030203" pitchFamily="2" charset="-79"/>
              <a:buChar char="–"/>
            </a:pPr>
            <a:r>
              <a:rPr lang="it-IT" b="1" dirty="0">
                <a:solidFill>
                  <a:schemeClr val="tx1"/>
                </a:solidFill>
                <a:effectLst/>
              </a:rPr>
              <a:t>L’articolo 64 equipara espressamente il consulente tecnico ai periti ai fini delle norme penali che riguardano questi ultimi</a:t>
            </a:r>
          </a:p>
          <a:p>
            <a:pPr algn="just">
              <a:buFont typeface="Aharoni" panose="02010803020104030203" pitchFamily="2" charset="-79"/>
              <a:buChar char="–"/>
            </a:pPr>
            <a:r>
              <a:rPr lang="it-IT" b="1" dirty="0">
                <a:solidFill>
                  <a:schemeClr val="tx1"/>
                </a:solidFill>
                <a:effectLst/>
              </a:rPr>
              <a:t>Il secondo comma dell’articolo 64 stabilisce che «in ogni caso, il consulente tecnico che incorre in </a:t>
            </a:r>
            <a:r>
              <a:rPr lang="it-IT" b="1" u="sng" dirty="0">
                <a:solidFill>
                  <a:schemeClr val="tx1"/>
                </a:solidFill>
                <a:effectLst/>
              </a:rPr>
              <a:t>colpa grave nell’esecuzione degli atti che gli sono richiesti</a:t>
            </a:r>
            <a:r>
              <a:rPr lang="it-IT" b="1" dirty="0">
                <a:solidFill>
                  <a:schemeClr val="tx1"/>
                </a:solidFill>
                <a:effectLst/>
              </a:rPr>
              <a:t>, è </a:t>
            </a:r>
            <a:r>
              <a:rPr lang="it-IT" b="1" u="sng" dirty="0">
                <a:solidFill>
                  <a:schemeClr val="tx1"/>
                </a:solidFill>
                <a:effectLst/>
              </a:rPr>
              <a:t>punito con l’arresto fino a un anno o con l’ammenda sino a €</a:t>
            </a:r>
            <a:r>
              <a:rPr lang="it-IT" b="1" u="sng" dirty="0" smtClean="0">
                <a:solidFill>
                  <a:schemeClr val="tx1"/>
                </a:solidFill>
                <a:effectLst/>
              </a:rPr>
              <a:t> 10.329</a:t>
            </a:r>
            <a:endParaRPr lang="it-IT" b="1" u="sng" dirty="0">
              <a:solidFill>
                <a:schemeClr val="tx1"/>
              </a:solidFill>
              <a:effectLst/>
            </a:endParaRPr>
          </a:p>
          <a:p>
            <a:pPr algn="just">
              <a:buFont typeface="Aharoni" panose="02010803020104030203" pitchFamily="2" charset="-79"/>
              <a:buChar char="–"/>
            </a:pPr>
            <a:r>
              <a:rPr lang="it-IT" b="1" dirty="0">
                <a:solidFill>
                  <a:schemeClr val="tx1"/>
                </a:solidFill>
                <a:effectLst/>
              </a:rPr>
              <a:t>La norma prosegue affermando che come effetto della condanna si applica la </a:t>
            </a:r>
            <a:r>
              <a:rPr lang="it-IT" b="1" u="sng" dirty="0">
                <a:solidFill>
                  <a:schemeClr val="tx1"/>
                </a:solidFill>
                <a:effectLst/>
              </a:rPr>
              <a:t>sospensione dall’esercizio di una professione o di un’arte per un periodo che va da 15 giorni a due anni</a:t>
            </a:r>
            <a:r>
              <a:rPr lang="it-IT" b="1" dirty="0">
                <a:solidFill>
                  <a:schemeClr val="tx1"/>
                </a:solidFill>
                <a:effectLst/>
              </a:rPr>
              <a:t>.</a:t>
            </a:r>
          </a:p>
        </p:txBody>
      </p:sp>
    </p:spTree>
    <p:extLst>
      <p:ext uri="{BB962C8B-B14F-4D97-AF65-F5344CB8AC3E}">
        <p14:creationId xmlns:p14="http://schemas.microsoft.com/office/powerpoint/2010/main" val="11678550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16632"/>
            <a:ext cx="8856984" cy="1463418"/>
          </a:xfrm>
        </p:spPr>
        <p:txBody>
          <a:bodyPr>
            <a:noAutofit/>
          </a:bodyPr>
          <a:lstStyle/>
          <a:p>
            <a:r>
              <a:rPr lang="it-IT" sz="2400" b="1" dirty="0" smtClean="0">
                <a:solidFill>
                  <a:srgbClr val="D0DF0F"/>
                </a:solidFill>
                <a:effectLst/>
              </a:rPr>
              <a:t>IL CONSULENTE TECNICO D’UFFICIO QUALE PUBBLICO UFFICIALE O INCARICATO DI PUBBLICO SERVIZIO (ART 357, 358 C.P.). EFFETTI SUI PROFILI DI RESPONSABILITÀ PENALE</a:t>
            </a:r>
            <a:r>
              <a:rPr lang="it-IT" sz="2400" dirty="0" smtClean="0">
                <a:solidFill>
                  <a:srgbClr val="C00000"/>
                </a:solidFill>
                <a:effectLst/>
              </a:rPr>
              <a:t> </a:t>
            </a:r>
            <a:endParaRPr lang="it-IT" sz="2400" dirty="0">
              <a:solidFill>
                <a:srgbClr val="C00000"/>
              </a:solidFill>
              <a:effectLst/>
            </a:endParaRPr>
          </a:p>
        </p:txBody>
      </p:sp>
      <p:sp>
        <p:nvSpPr>
          <p:cNvPr id="3" name="Segnaposto contenuto 2"/>
          <p:cNvSpPr>
            <a:spLocks noGrp="1"/>
          </p:cNvSpPr>
          <p:nvPr>
            <p:ph idx="1"/>
          </p:nvPr>
        </p:nvSpPr>
        <p:spPr>
          <a:xfrm>
            <a:off x="0" y="1772816"/>
            <a:ext cx="9036496" cy="4968552"/>
          </a:xfrm>
        </p:spPr>
        <p:txBody>
          <a:bodyPr>
            <a:noAutofit/>
          </a:bodyPr>
          <a:lstStyle/>
          <a:p>
            <a:pPr algn="just">
              <a:buFont typeface="Aharoni" panose="02010803020104030203" pitchFamily="2" charset="-79"/>
              <a:buChar char="–"/>
            </a:pPr>
            <a:r>
              <a:rPr lang="it-IT" sz="1600" b="1" dirty="0">
                <a:solidFill>
                  <a:schemeClr val="tx1"/>
                </a:solidFill>
                <a:effectLst/>
              </a:rPr>
              <a:t>Il </a:t>
            </a:r>
            <a:r>
              <a:rPr lang="it-IT" sz="1600" b="1" dirty="0" err="1">
                <a:solidFill>
                  <a:schemeClr val="tx1"/>
                </a:solidFill>
                <a:effectLst/>
              </a:rPr>
              <a:t>ctu</a:t>
            </a:r>
            <a:r>
              <a:rPr lang="it-IT" sz="1600" b="1" dirty="0">
                <a:solidFill>
                  <a:schemeClr val="tx1"/>
                </a:solidFill>
                <a:effectLst/>
              </a:rPr>
              <a:t> è equiparato al perito ai fini della riferibilità ad esso delle norme penali che riguardano il perito del giudice in sede penale.</a:t>
            </a:r>
          </a:p>
          <a:p>
            <a:pPr algn="just">
              <a:buFont typeface="Aharoni" panose="02010803020104030203" pitchFamily="2" charset="-79"/>
              <a:buChar char="–"/>
            </a:pPr>
            <a:r>
              <a:rPr lang="it-IT" sz="1800" b="1" dirty="0" smtClean="0">
                <a:solidFill>
                  <a:schemeClr val="tx1"/>
                </a:solidFill>
                <a:effectLst/>
              </a:rPr>
              <a:t>Sono </a:t>
            </a:r>
            <a:r>
              <a:rPr lang="it-IT" sz="1800" b="1" dirty="0" smtClean="0">
                <a:solidFill>
                  <a:srgbClr val="D0DF0F"/>
                </a:solidFill>
                <a:effectLst/>
              </a:rPr>
              <a:t>PUBBLICI UFFICIALI</a:t>
            </a:r>
            <a:r>
              <a:rPr lang="it-IT" sz="1800" b="1" dirty="0" smtClean="0">
                <a:solidFill>
                  <a:schemeClr val="tx1"/>
                </a:solidFill>
                <a:effectLst/>
              </a:rPr>
              <a:t> </a:t>
            </a:r>
            <a:r>
              <a:rPr lang="it-IT" sz="1800" b="1" dirty="0">
                <a:solidFill>
                  <a:schemeClr val="tx1"/>
                </a:solidFill>
                <a:effectLst/>
              </a:rPr>
              <a:t>coloro i quali </a:t>
            </a:r>
            <a:r>
              <a:rPr lang="it-IT" sz="1800" b="1" u="sng" dirty="0">
                <a:solidFill>
                  <a:schemeClr val="tx1"/>
                </a:solidFill>
                <a:effectLst/>
              </a:rPr>
              <a:t>esercitano una pubblica funzione</a:t>
            </a:r>
            <a:r>
              <a:rPr lang="it-IT" sz="1800" b="1" dirty="0">
                <a:solidFill>
                  <a:schemeClr val="tx1"/>
                </a:solidFill>
                <a:effectLst/>
              </a:rPr>
              <a:t> legislativa, giudiziaria amministrativa.</a:t>
            </a:r>
          </a:p>
          <a:p>
            <a:pPr algn="just">
              <a:buFont typeface="Aharoni" panose="02010803020104030203" pitchFamily="2" charset="-79"/>
              <a:buChar char="–"/>
            </a:pPr>
            <a:r>
              <a:rPr lang="it-IT" sz="1800" b="1" dirty="0" smtClean="0">
                <a:solidFill>
                  <a:schemeClr val="tx1"/>
                </a:solidFill>
                <a:effectLst/>
              </a:rPr>
              <a:t>Il </a:t>
            </a:r>
            <a:r>
              <a:rPr lang="it-IT" sz="1800" b="1" u="sng" dirty="0" err="1" smtClean="0">
                <a:solidFill>
                  <a:schemeClr val="tx1"/>
                </a:solidFill>
                <a:effectLst/>
              </a:rPr>
              <a:t>c.t.u</a:t>
            </a:r>
            <a:r>
              <a:rPr lang="it-IT" sz="1800" b="1" u="sng" dirty="0" smtClean="0">
                <a:solidFill>
                  <a:schemeClr val="tx1"/>
                </a:solidFill>
                <a:effectLst/>
              </a:rPr>
              <a:t>.</a:t>
            </a:r>
            <a:r>
              <a:rPr lang="it-IT" sz="1800" b="1" dirty="0" smtClean="0">
                <a:solidFill>
                  <a:schemeClr val="tx1"/>
                </a:solidFill>
                <a:effectLst/>
              </a:rPr>
              <a:t>, concorrendo con </a:t>
            </a:r>
            <a:r>
              <a:rPr lang="it-IT" sz="1800" b="1" dirty="0">
                <a:solidFill>
                  <a:schemeClr val="tx1"/>
                </a:solidFill>
                <a:effectLst/>
              </a:rPr>
              <a:t>il giudice a definire il caso e </a:t>
            </a:r>
            <a:r>
              <a:rPr lang="it-IT" sz="1800" b="1" dirty="0" smtClean="0">
                <a:solidFill>
                  <a:schemeClr val="tx1"/>
                </a:solidFill>
                <a:effectLst/>
              </a:rPr>
              <a:t>a </a:t>
            </a:r>
            <a:r>
              <a:rPr lang="it-IT" sz="1800" b="1" dirty="0">
                <a:solidFill>
                  <a:schemeClr val="tx1"/>
                </a:solidFill>
                <a:effectLst/>
              </a:rPr>
              <a:t>dare contenuti alla </a:t>
            </a:r>
            <a:r>
              <a:rPr lang="it-IT" sz="1800" b="1" dirty="0" smtClean="0">
                <a:solidFill>
                  <a:schemeClr val="tx1"/>
                </a:solidFill>
                <a:effectLst/>
              </a:rPr>
              <a:t>sentenza, </a:t>
            </a:r>
            <a:r>
              <a:rPr lang="it-IT" sz="1800" b="1" u="sng" dirty="0" smtClean="0">
                <a:solidFill>
                  <a:schemeClr val="tx1"/>
                </a:solidFill>
                <a:effectLst/>
              </a:rPr>
              <a:t>esercita </a:t>
            </a:r>
            <a:r>
              <a:rPr lang="it-IT" sz="1800" b="1" u="sng" dirty="0">
                <a:solidFill>
                  <a:schemeClr val="tx1"/>
                </a:solidFill>
                <a:effectLst/>
              </a:rPr>
              <a:t>sia pure indirettamente una funzione giudiziaria</a:t>
            </a:r>
            <a:r>
              <a:rPr lang="it-IT" sz="1800" b="1" dirty="0">
                <a:solidFill>
                  <a:schemeClr val="tx1"/>
                </a:solidFill>
                <a:effectLst/>
              </a:rPr>
              <a:t>.</a:t>
            </a:r>
          </a:p>
          <a:p>
            <a:pPr marL="36900" indent="0" algn="just">
              <a:buNone/>
            </a:pPr>
            <a:r>
              <a:rPr lang="it-IT" sz="1800" b="1" dirty="0" smtClean="0">
                <a:solidFill>
                  <a:schemeClr val="tx1"/>
                </a:solidFill>
                <a:effectLst/>
                <a:sym typeface="Wingdings" panose="05000000000000000000" pitchFamily="2" charset="2"/>
              </a:rPr>
              <a:t>		 </a:t>
            </a:r>
            <a:r>
              <a:rPr lang="it-IT" sz="1800" b="1" u="sng" dirty="0" smtClean="0">
                <a:solidFill>
                  <a:schemeClr val="tx1"/>
                </a:solidFill>
                <a:effectLst/>
              </a:rPr>
              <a:t>Il </a:t>
            </a:r>
            <a:r>
              <a:rPr lang="it-IT" sz="1800" b="1" u="sng" dirty="0" err="1" smtClean="0">
                <a:solidFill>
                  <a:schemeClr val="tx1"/>
                </a:solidFill>
                <a:effectLst/>
              </a:rPr>
              <a:t>ctu</a:t>
            </a:r>
            <a:r>
              <a:rPr lang="it-IT" sz="1800" b="1" u="sng" dirty="0" smtClean="0">
                <a:solidFill>
                  <a:schemeClr val="tx1"/>
                </a:solidFill>
                <a:effectLst/>
              </a:rPr>
              <a:t> </a:t>
            </a:r>
            <a:r>
              <a:rPr lang="it-IT" sz="1800" b="1" u="sng" dirty="0">
                <a:solidFill>
                  <a:schemeClr val="tx1"/>
                </a:solidFill>
                <a:effectLst/>
              </a:rPr>
              <a:t>è incaricato di pubblico servizio</a:t>
            </a:r>
            <a:r>
              <a:rPr lang="it-IT" sz="1800" b="1" dirty="0">
                <a:solidFill>
                  <a:schemeClr val="tx1"/>
                </a:solidFill>
                <a:effectLst/>
              </a:rPr>
              <a:t> in quanto svolge un’attività disciplinata nelle forme della pubblica funzione, come </a:t>
            </a:r>
            <a:r>
              <a:rPr lang="it-IT" sz="1800" b="1" dirty="0" smtClean="0">
                <a:solidFill>
                  <a:schemeClr val="tx1"/>
                </a:solidFill>
                <a:effectLst/>
              </a:rPr>
              <a:t>si </a:t>
            </a:r>
            <a:r>
              <a:rPr lang="it-IT" sz="1800" b="1" dirty="0">
                <a:solidFill>
                  <a:schemeClr val="tx1"/>
                </a:solidFill>
                <a:effectLst/>
              </a:rPr>
              <a:t>evince dalle norme che regolano l’assunzione dell’incarico, l’iscrizione nello speciale albo, la disciplina della sua attività sulla base di norme </a:t>
            </a:r>
            <a:r>
              <a:rPr lang="it-IT" sz="1800" b="1" dirty="0" smtClean="0">
                <a:solidFill>
                  <a:schemeClr val="tx1"/>
                </a:solidFill>
                <a:effectLst/>
              </a:rPr>
              <a:t>pubblicistiche</a:t>
            </a:r>
            <a:r>
              <a:rPr lang="it-IT" sz="1800" b="1" dirty="0">
                <a:solidFill>
                  <a:schemeClr val="tx1"/>
                </a:solidFill>
                <a:effectLst/>
              </a:rPr>
              <a:t>: obbligo di assumere l’incarico, ricusabilità, giudizio sulla ricusazione, speciale obbligo di diligenza connessa alla stretta connessione con lo svolgimento della funzione giudiziaria il cui esito è in grado di condizionare e orientare.</a:t>
            </a:r>
          </a:p>
        </p:txBody>
      </p:sp>
    </p:spTree>
    <p:extLst>
      <p:ext uri="{BB962C8B-B14F-4D97-AF65-F5344CB8AC3E}">
        <p14:creationId xmlns:p14="http://schemas.microsoft.com/office/powerpoint/2010/main" val="22210131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2770"/>
            <a:ext cx="7765322" cy="970450"/>
          </a:xfrm>
        </p:spPr>
        <p:txBody>
          <a:bodyPr>
            <a:normAutofit/>
          </a:bodyPr>
          <a:lstStyle/>
          <a:p>
            <a:r>
              <a:rPr lang="it-IT" sz="2900" b="1" dirty="0">
                <a:solidFill>
                  <a:srgbClr val="D0DF0F"/>
                </a:solidFill>
                <a:effectLst/>
              </a:rPr>
              <a:t>PERSISTENZA DELLA QUALIFICA</a:t>
            </a:r>
          </a:p>
        </p:txBody>
      </p:sp>
      <p:sp>
        <p:nvSpPr>
          <p:cNvPr id="3" name="Segnaposto contenuto 2"/>
          <p:cNvSpPr>
            <a:spLocks noGrp="1"/>
          </p:cNvSpPr>
          <p:nvPr>
            <p:ph idx="1"/>
          </p:nvPr>
        </p:nvSpPr>
        <p:spPr>
          <a:xfrm>
            <a:off x="467544" y="1628800"/>
            <a:ext cx="7848872" cy="5229200"/>
          </a:xfrm>
        </p:spPr>
        <p:txBody>
          <a:bodyPr>
            <a:normAutofit/>
          </a:bodyPr>
          <a:lstStyle/>
          <a:p>
            <a:pPr marL="36900" indent="0" algn="just">
              <a:buNone/>
            </a:pPr>
            <a:r>
              <a:rPr lang="it-IT" b="1" dirty="0">
                <a:solidFill>
                  <a:schemeClr val="tx1"/>
                </a:solidFill>
                <a:effectLst/>
              </a:rPr>
              <a:t>In una risalente ma tuttora </a:t>
            </a:r>
            <a:r>
              <a:rPr lang="it-IT" b="1" u="sng" dirty="0">
                <a:solidFill>
                  <a:schemeClr val="tx1"/>
                </a:solidFill>
                <a:effectLst/>
              </a:rPr>
              <a:t>condivisibile sentenza</a:t>
            </a:r>
            <a:r>
              <a:rPr lang="it-IT" b="1" dirty="0">
                <a:solidFill>
                  <a:schemeClr val="tx1"/>
                </a:solidFill>
                <a:effectLst/>
              </a:rPr>
              <a:t> si ricorda </a:t>
            </a:r>
            <a:r>
              <a:rPr lang="it-IT" b="1" dirty="0" smtClean="0">
                <a:solidFill>
                  <a:schemeClr val="tx1"/>
                </a:solidFill>
                <a:effectLst/>
              </a:rPr>
              <a:t>che:</a:t>
            </a:r>
          </a:p>
          <a:p>
            <a:pPr algn="just">
              <a:buFontTx/>
              <a:buChar char="-"/>
            </a:pPr>
            <a:r>
              <a:rPr lang="it-IT" b="1" u="sng" dirty="0" smtClean="0">
                <a:solidFill>
                  <a:schemeClr val="tx1"/>
                </a:solidFill>
                <a:effectLst/>
              </a:rPr>
              <a:t>il </a:t>
            </a:r>
            <a:r>
              <a:rPr lang="it-IT" b="1" u="sng" dirty="0">
                <a:solidFill>
                  <a:schemeClr val="tx1"/>
                </a:solidFill>
                <a:effectLst/>
              </a:rPr>
              <a:t>termine</a:t>
            </a:r>
            <a:r>
              <a:rPr lang="it-IT" b="1" dirty="0">
                <a:solidFill>
                  <a:schemeClr val="tx1"/>
                </a:solidFill>
                <a:effectLst/>
              </a:rPr>
              <a:t> assegnato al consulente tecnico </a:t>
            </a:r>
            <a:r>
              <a:rPr lang="it-IT" b="1" dirty="0" smtClean="0">
                <a:solidFill>
                  <a:schemeClr val="tx1"/>
                </a:solidFill>
                <a:effectLst/>
              </a:rPr>
              <a:t>dal </a:t>
            </a:r>
            <a:r>
              <a:rPr lang="it-IT" b="1" dirty="0">
                <a:solidFill>
                  <a:schemeClr val="tx1"/>
                </a:solidFill>
                <a:effectLst/>
              </a:rPr>
              <a:t>giudice </a:t>
            </a:r>
            <a:r>
              <a:rPr lang="it-IT" b="1" u="sng" dirty="0">
                <a:solidFill>
                  <a:schemeClr val="tx1"/>
                </a:solidFill>
                <a:effectLst/>
              </a:rPr>
              <a:t>per il deposito della relazione</a:t>
            </a:r>
            <a:r>
              <a:rPr lang="it-IT" b="1" dirty="0">
                <a:solidFill>
                  <a:schemeClr val="tx1"/>
                </a:solidFill>
                <a:effectLst/>
              </a:rPr>
              <a:t> </a:t>
            </a:r>
            <a:r>
              <a:rPr lang="it-IT" b="1" u="sng" dirty="0" smtClean="0">
                <a:solidFill>
                  <a:schemeClr val="tx1"/>
                </a:solidFill>
                <a:effectLst/>
              </a:rPr>
              <a:t>ha </a:t>
            </a:r>
            <a:r>
              <a:rPr lang="it-IT" b="1" u="sng" dirty="0">
                <a:solidFill>
                  <a:schemeClr val="tx1"/>
                </a:solidFill>
                <a:effectLst/>
              </a:rPr>
              <a:t>carattere ordinatorio</a:t>
            </a:r>
            <a:r>
              <a:rPr lang="it-IT" b="1" dirty="0">
                <a:solidFill>
                  <a:schemeClr val="tx1"/>
                </a:solidFill>
                <a:effectLst/>
              </a:rPr>
              <a:t> e non </a:t>
            </a:r>
            <a:r>
              <a:rPr lang="it-IT" b="1" dirty="0" smtClean="0">
                <a:solidFill>
                  <a:schemeClr val="tx1"/>
                </a:solidFill>
                <a:effectLst/>
              </a:rPr>
              <a:t>perentorio; </a:t>
            </a:r>
          </a:p>
          <a:p>
            <a:pPr algn="just">
              <a:buFontTx/>
              <a:buChar char="-"/>
            </a:pPr>
            <a:r>
              <a:rPr lang="it-IT" b="1" dirty="0" smtClean="0">
                <a:solidFill>
                  <a:schemeClr val="tx1"/>
                </a:solidFill>
                <a:effectLst/>
              </a:rPr>
              <a:t>Pertanto, </a:t>
            </a:r>
            <a:r>
              <a:rPr lang="it-IT" b="1" u="sng" dirty="0" smtClean="0">
                <a:solidFill>
                  <a:schemeClr val="tx1"/>
                </a:solidFill>
                <a:effectLst/>
              </a:rPr>
              <a:t>la </a:t>
            </a:r>
            <a:r>
              <a:rPr lang="it-IT" b="1" u="sng" dirty="0">
                <a:solidFill>
                  <a:schemeClr val="tx1"/>
                </a:solidFill>
                <a:effectLst/>
              </a:rPr>
              <a:t>scadenza</a:t>
            </a:r>
            <a:r>
              <a:rPr lang="it-IT" b="1" dirty="0">
                <a:solidFill>
                  <a:schemeClr val="tx1"/>
                </a:solidFill>
                <a:effectLst/>
              </a:rPr>
              <a:t> di esso, senza che il consulente abbia provveduto al deposito, </a:t>
            </a:r>
            <a:r>
              <a:rPr lang="it-IT" b="1" u="sng" dirty="0">
                <a:solidFill>
                  <a:schemeClr val="tx1"/>
                </a:solidFill>
                <a:effectLst/>
              </a:rPr>
              <a:t>non importa l’automatica decadenza </a:t>
            </a:r>
            <a:r>
              <a:rPr lang="it-IT" b="1" u="sng" dirty="0" smtClean="0">
                <a:solidFill>
                  <a:schemeClr val="tx1"/>
                </a:solidFill>
                <a:effectLst/>
              </a:rPr>
              <a:t>dall’incarico</a:t>
            </a:r>
            <a:r>
              <a:rPr lang="it-IT" b="1" dirty="0" smtClean="0">
                <a:solidFill>
                  <a:schemeClr val="tx1"/>
                </a:solidFill>
                <a:effectLst/>
              </a:rPr>
              <a:t>;</a:t>
            </a:r>
          </a:p>
          <a:p>
            <a:pPr algn="just">
              <a:buFontTx/>
              <a:buChar char="-"/>
            </a:pPr>
            <a:r>
              <a:rPr lang="it-IT" b="1" u="sng" dirty="0" smtClean="0">
                <a:solidFill>
                  <a:schemeClr val="tx1"/>
                </a:solidFill>
                <a:effectLst/>
              </a:rPr>
              <a:t>Quindi </a:t>
            </a:r>
            <a:r>
              <a:rPr lang="it-IT" b="1" u="sng" dirty="0" smtClean="0">
                <a:solidFill>
                  <a:srgbClr val="D0DF0F"/>
                </a:solidFill>
                <a:effectLst/>
              </a:rPr>
              <a:t>il </a:t>
            </a:r>
            <a:r>
              <a:rPr lang="it-IT" b="1" u="sng" dirty="0">
                <a:solidFill>
                  <a:srgbClr val="D0DF0F"/>
                </a:solidFill>
                <a:effectLst/>
              </a:rPr>
              <a:t>consulente conserva la qualifica di pubblico ufficiale </a:t>
            </a:r>
            <a:r>
              <a:rPr lang="it-IT" b="1" u="sng" dirty="0" smtClean="0">
                <a:solidFill>
                  <a:srgbClr val="D0DF0F"/>
                </a:solidFill>
                <a:effectLst/>
              </a:rPr>
              <a:t>sino:</a:t>
            </a:r>
          </a:p>
          <a:p>
            <a:pPr lvl="1" algn="just">
              <a:buFontTx/>
              <a:buChar char="-"/>
            </a:pPr>
            <a:r>
              <a:rPr lang="it-IT" b="1" dirty="0" smtClean="0">
                <a:solidFill>
                  <a:srgbClr val="D0DF0F"/>
                </a:solidFill>
                <a:effectLst/>
              </a:rPr>
              <a:t>al </a:t>
            </a:r>
            <a:r>
              <a:rPr lang="it-IT" b="1" u="sng" dirty="0">
                <a:solidFill>
                  <a:srgbClr val="D0DF0F"/>
                </a:solidFill>
                <a:effectLst/>
              </a:rPr>
              <a:t>deposito della </a:t>
            </a:r>
            <a:r>
              <a:rPr lang="it-IT" b="1" u="sng" dirty="0" smtClean="0">
                <a:solidFill>
                  <a:srgbClr val="D0DF0F"/>
                </a:solidFill>
                <a:effectLst/>
              </a:rPr>
              <a:t>relazione,</a:t>
            </a:r>
            <a:r>
              <a:rPr lang="it-IT" b="1" dirty="0" smtClean="0">
                <a:solidFill>
                  <a:srgbClr val="D0DF0F"/>
                </a:solidFill>
                <a:effectLst/>
              </a:rPr>
              <a:t> </a:t>
            </a:r>
          </a:p>
          <a:p>
            <a:pPr lvl="1" algn="just">
              <a:buFontTx/>
              <a:buChar char="-"/>
            </a:pPr>
            <a:r>
              <a:rPr lang="it-IT" b="1" dirty="0" smtClean="0">
                <a:solidFill>
                  <a:srgbClr val="D0DF0F"/>
                </a:solidFill>
                <a:effectLst/>
              </a:rPr>
              <a:t>ovvero </a:t>
            </a:r>
            <a:r>
              <a:rPr lang="it-IT" b="1" dirty="0">
                <a:solidFill>
                  <a:srgbClr val="D0DF0F"/>
                </a:solidFill>
                <a:effectLst/>
              </a:rPr>
              <a:t>sino alla sua </a:t>
            </a:r>
            <a:r>
              <a:rPr lang="it-IT" b="1" u="sng" dirty="0">
                <a:solidFill>
                  <a:srgbClr val="D0DF0F"/>
                </a:solidFill>
                <a:effectLst/>
              </a:rPr>
              <a:t>sostituzione</a:t>
            </a:r>
            <a:r>
              <a:rPr lang="it-IT" b="1" dirty="0">
                <a:solidFill>
                  <a:srgbClr val="D0DF0F"/>
                </a:solidFill>
                <a:effectLst/>
              </a:rPr>
              <a:t>.</a:t>
            </a:r>
          </a:p>
        </p:txBody>
      </p:sp>
    </p:spTree>
    <p:extLst>
      <p:ext uri="{BB962C8B-B14F-4D97-AF65-F5344CB8AC3E}">
        <p14:creationId xmlns:p14="http://schemas.microsoft.com/office/powerpoint/2010/main" val="20651849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609600"/>
            <a:ext cx="8496944" cy="970450"/>
          </a:xfrm>
        </p:spPr>
        <p:txBody>
          <a:bodyPr>
            <a:noAutofit/>
          </a:bodyPr>
          <a:lstStyle/>
          <a:p>
            <a:r>
              <a:rPr lang="it-IT" sz="2800" b="1" dirty="0" smtClean="0">
                <a:solidFill>
                  <a:srgbClr val="D0DF0F"/>
                </a:solidFill>
                <a:effectLst/>
              </a:rPr>
              <a:t>PRIMA FONDAMENTALE CONSEGUENZA DELLA QUALIFICAZIONE PUBBLICISTICA: APPLICAZIONE DELLA FATTISPECIE SULLA CORRUZIONE IN ATTI GIUDIZIARI</a:t>
            </a:r>
            <a:endParaRPr lang="it-IT" sz="2800" b="1" dirty="0">
              <a:solidFill>
                <a:srgbClr val="D0DF0F"/>
              </a:solidFill>
              <a:effectLst/>
            </a:endParaRPr>
          </a:p>
        </p:txBody>
      </p:sp>
      <p:sp>
        <p:nvSpPr>
          <p:cNvPr id="3" name="Segnaposto contenuto 2"/>
          <p:cNvSpPr>
            <a:spLocks noGrp="1"/>
          </p:cNvSpPr>
          <p:nvPr>
            <p:ph idx="1"/>
          </p:nvPr>
        </p:nvSpPr>
        <p:spPr>
          <a:xfrm>
            <a:off x="251520" y="2060848"/>
            <a:ext cx="8496944" cy="4797152"/>
          </a:xfrm>
        </p:spPr>
        <p:txBody>
          <a:bodyPr>
            <a:normAutofit/>
          </a:bodyPr>
          <a:lstStyle/>
          <a:p>
            <a:pPr algn="just">
              <a:buFont typeface="Aharoni" panose="02010803020104030203" pitchFamily="2" charset="-79"/>
              <a:buChar char="–"/>
            </a:pPr>
            <a:r>
              <a:rPr lang="it-IT" b="1" dirty="0">
                <a:solidFill>
                  <a:schemeClr val="tx1"/>
                </a:solidFill>
                <a:effectLst/>
              </a:rPr>
              <a:t>L’art 319 ter </a:t>
            </a:r>
            <a:r>
              <a:rPr lang="it-IT" b="1" dirty="0" smtClean="0">
                <a:solidFill>
                  <a:schemeClr val="tx1"/>
                </a:solidFill>
                <a:effectLst/>
              </a:rPr>
              <a:t>c.p. punisce </a:t>
            </a:r>
            <a:r>
              <a:rPr lang="it-IT" b="1" dirty="0">
                <a:solidFill>
                  <a:schemeClr val="tx1"/>
                </a:solidFill>
                <a:effectLst/>
              </a:rPr>
              <a:t>con la </a:t>
            </a:r>
            <a:r>
              <a:rPr lang="it-IT" b="1" u="sng" dirty="0">
                <a:solidFill>
                  <a:schemeClr val="tx1"/>
                </a:solidFill>
                <a:effectLst/>
              </a:rPr>
              <a:t>reclusione  </a:t>
            </a:r>
            <a:r>
              <a:rPr lang="it-IT" b="1" u="sng" dirty="0" smtClean="0">
                <a:solidFill>
                  <a:schemeClr val="tx1"/>
                </a:solidFill>
                <a:effectLst/>
              </a:rPr>
              <a:t>da 4 </a:t>
            </a:r>
            <a:r>
              <a:rPr lang="it-IT" b="1" u="sng" dirty="0">
                <a:solidFill>
                  <a:schemeClr val="tx1"/>
                </a:solidFill>
                <a:effectLst/>
              </a:rPr>
              <a:t>a </a:t>
            </a:r>
            <a:r>
              <a:rPr lang="it-IT" b="1" u="sng" dirty="0" smtClean="0">
                <a:solidFill>
                  <a:schemeClr val="tx1"/>
                </a:solidFill>
                <a:effectLst/>
              </a:rPr>
              <a:t>10 </a:t>
            </a:r>
            <a:r>
              <a:rPr lang="it-IT" b="1" u="sng" dirty="0">
                <a:solidFill>
                  <a:schemeClr val="tx1"/>
                </a:solidFill>
                <a:effectLst/>
              </a:rPr>
              <a:t>anni</a:t>
            </a:r>
            <a:r>
              <a:rPr lang="it-IT" b="1" dirty="0">
                <a:solidFill>
                  <a:schemeClr val="tx1"/>
                </a:solidFill>
                <a:effectLst/>
              </a:rPr>
              <a:t> se i fatti di cui all’art 318 </a:t>
            </a:r>
            <a:r>
              <a:rPr lang="it-IT" b="1" dirty="0" smtClean="0">
                <a:solidFill>
                  <a:schemeClr val="tx1"/>
                </a:solidFill>
                <a:effectLst/>
              </a:rPr>
              <a:t>c.p. (</a:t>
            </a:r>
            <a:r>
              <a:rPr lang="it-IT" b="1" u="sng" dirty="0" smtClean="0">
                <a:solidFill>
                  <a:schemeClr val="tx1"/>
                </a:solidFill>
                <a:effectLst/>
              </a:rPr>
              <a:t>corruzione</a:t>
            </a:r>
            <a:r>
              <a:rPr lang="it-IT" b="1" dirty="0" smtClean="0">
                <a:solidFill>
                  <a:schemeClr val="tx1"/>
                </a:solidFill>
                <a:effectLst/>
              </a:rPr>
              <a:t> </a:t>
            </a:r>
            <a:r>
              <a:rPr lang="it-IT" b="1" dirty="0">
                <a:solidFill>
                  <a:schemeClr val="tx1"/>
                </a:solidFill>
                <a:effectLst/>
              </a:rPr>
              <a:t>per l’esercizio della </a:t>
            </a:r>
            <a:r>
              <a:rPr lang="it-IT" b="1" dirty="0" smtClean="0">
                <a:solidFill>
                  <a:schemeClr val="tx1"/>
                </a:solidFill>
                <a:effectLst/>
              </a:rPr>
              <a:t>funzione) </a:t>
            </a:r>
            <a:r>
              <a:rPr lang="it-IT" b="1" dirty="0">
                <a:solidFill>
                  <a:schemeClr val="tx1"/>
                </a:solidFill>
                <a:effectLst/>
              </a:rPr>
              <a:t>e 319 </a:t>
            </a:r>
            <a:r>
              <a:rPr lang="it-IT" b="1" dirty="0" smtClean="0">
                <a:solidFill>
                  <a:schemeClr val="tx1"/>
                </a:solidFill>
                <a:effectLst/>
              </a:rPr>
              <a:t>c.p. (corruzione propria) </a:t>
            </a:r>
            <a:r>
              <a:rPr lang="it-IT" b="1" dirty="0">
                <a:solidFill>
                  <a:schemeClr val="tx1"/>
                </a:solidFill>
                <a:effectLst/>
              </a:rPr>
              <a:t>sono compiuti </a:t>
            </a:r>
            <a:r>
              <a:rPr lang="it-IT" b="1" u="sng" dirty="0">
                <a:solidFill>
                  <a:schemeClr val="tx1"/>
                </a:solidFill>
                <a:effectLst/>
              </a:rPr>
              <a:t>per favorire o danneggiare una parte in un processo civile, penale o amministrativo</a:t>
            </a:r>
            <a:r>
              <a:rPr lang="it-IT" b="1" dirty="0">
                <a:solidFill>
                  <a:schemeClr val="tx1"/>
                </a:solidFill>
                <a:effectLst/>
              </a:rPr>
              <a:t>.</a:t>
            </a:r>
          </a:p>
          <a:p>
            <a:pPr algn="just">
              <a:buFont typeface="Aharoni" panose="02010803020104030203" pitchFamily="2" charset="-79"/>
              <a:buChar char="–"/>
            </a:pPr>
            <a:r>
              <a:rPr lang="it-IT" b="1" dirty="0">
                <a:solidFill>
                  <a:schemeClr val="tx1"/>
                </a:solidFill>
                <a:effectLst/>
              </a:rPr>
              <a:t>La corruzione presuppone sempre un </a:t>
            </a:r>
            <a:r>
              <a:rPr lang="it-IT" b="1" u="sng" dirty="0">
                <a:solidFill>
                  <a:srgbClr val="D0DF0F"/>
                </a:solidFill>
                <a:effectLst/>
              </a:rPr>
              <a:t>accordo</a:t>
            </a:r>
            <a:r>
              <a:rPr lang="it-IT" b="1" u="sng" dirty="0">
                <a:solidFill>
                  <a:schemeClr val="tx1"/>
                </a:solidFill>
                <a:effectLst/>
              </a:rPr>
              <a:t> tra corrotto e corruttore</a:t>
            </a:r>
            <a:r>
              <a:rPr lang="it-IT" b="1" dirty="0">
                <a:solidFill>
                  <a:schemeClr val="tx1"/>
                </a:solidFill>
                <a:effectLst/>
              </a:rPr>
              <a:t>.</a:t>
            </a:r>
          </a:p>
          <a:p>
            <a:pPr algn="just">
              <a:buFont typeface="Aharoni" panose="02010803020104030203" pitchFamily="2" charset="-79"/>
              <a:buChar char="–"/>
            </a:pPr>
            <a:r>
              <a:rPr lang="it-IT" b="1" dirty="0">
                <a:solidFill>
                  <a:schemeClr val="tx1"/>
                </a:solidFill>
                <a:effectLst/>
              </a:rPr>
              <a:t>Nel caso in esame è necessario che l’accordo sia </a:t>
            </a:r>
            <a:r>
              <a:rPr lang="it-IT" b="1" u="sng" dirty="0">
                <a:solidFill>
                  <a:schemeClr val="tx1"/>
                </a:solidFill>
                <a:effectLst/>
              </a:rPr>
              <a:t>realizzato nella consapevolezza che l’atto o la funzione compravenduta dovranno favorire o danneggiare una delle parti</a:t>
            </a:r>
            <a:r>
              <a:rPr lang="it-IT" b="1" dirty="0">
                <a:solidFill>
                  <a:schemeClr val="tx1"/>
                </a:solidFill>
                <a:effectLst/>
              </a:rPr>
              <a:t> processuali. </a:t>
            </a:r>
          </a:p>
        </p:txBody>
      </p:sp>
    </p:spTree>
    <p:extLst>
      <p:ext uri="{BB962C8B-B14F-4D97-AF65-F5344CB8AC3E}">
        <p14:creationId xmlns:p14="http://schemas.microsoft.com/office/powerpoint/2010/main" val="17959259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33834"/>
            <a:ext cx="8784976" cy="970450"/>
          </a:xfrm>
        </p:spPr>
        <p:txBody>
          <a:bodyPr>
            <a:noAutofit/>
          </a:bodyPr>
          <a:lstStyle/>
          <a:p>
            <a:r>
              <a:rPr lang="it-IT" sz="2900" b="1" dirty="0" smtClean="0">
                <a:solidFill>
                  <a:srgbClr val="D0DF0F"/>
                </a:solidFill>
                <a:effectLst/>
              </a:rPr>
              <a:t>CONDOTTE TIPICHE: CORRUZIONE PER L’ESERCIZIO DELLA FUNZIONE</a:t>
            </a:r>
            <a:endParaRPr lang="it-IT" sz="2900" b="1" dirty="0">
              <a:solidFill>
                <a:srgbClr val="D0DF0F"/>
              </a:solidFill>
              <a:effectLst/>
            </a:endParaRPr>
          </a:p>
        </p:txBody>
      </p:sp>
      <p:sp>
        <p:nvSpPr>
          <p:cNvPr id="3" name="Segnaposto contenuto 2"/>
          <p:cNvSpPr>
            <a:spLocks noGrp="1"/>
          </p:cNvSpPr>
          <p:nvPr>
            <p:ph idx="1"/>
          </p:nvPr>
        </p:nvSpPr>
        <p:spPr>
          <a:xfrm>
            <a:off x="0" y="1196752"/>
            <a:ext cx="9036496" cy="5760640"/>
          </a:xfrm>
        </p:spPr>
        <p:txBody>
          <a:bodyPr>
            <a:noAutofit/>
          </a:bodyPr>
          <a:lstStyle/>
          <a:p>
            <a:pPr algn="just">
              <a:buFont typeface="Aharoni" panose="02010803020104030203" pitchFamily="2" charset="-79"/>
              <a:buChar char="–"/>
            </a:pPr>
            <a:r>
              <a:rPr lang="it-IT" sz="1600" b="1" dirty="0">
                <a:solidFill>
                  <a:schemeClr val="tx1"/>
                </a:solidFill>
                <a:effectLst/>
              </a:rPr>
              <a:t>Si riferisce al pubblico ufficiale </a:t>
            </a:r>
            <a:r>
              <a:rPr lang="it-IT" sz="1600" b="1" dirty="0" smtClean="0">
                <a:solidFill>
                  <a:schemeClr val="tx1"/>
                </a:solidFill>
                <a:effectLst/>
              </a:rPr>
              <a:t>(</a:t>
            </a:r>
            <a:r>
              <a:rPr lang="it-IT" sz="1600" b="1" dirty="0" err="1" smtClean="0">
                <a:solidFill>
                  <a:schemeClr val="tx1"/>
                </a:solidFill>
                <a:effectLst/>
              </a:rPr>
              <a:t>ctu</a:t>
            </a:r>
            <a:r>
              <a:rPr lang="it-IT" sz="1600" b="1" dirty="0">
                <a:solidFill>
                  <a:schemeClr val="tx1"/>
                </a:solidFill>
                <a:effectLst/>
              </a:rPr>
              <a:t>) che per l’esercizio delle sue funzioni o dei suoi poteri indebitamente riceve, per sé o per un terzo  denaro o altra utilità o ne accetta la promessa.</a:t>
            </a:r>
          </a:p>
          <a:p>
            <a:pPr algn="just">
              <a:buFont typeface="Aharoni" panose="02010803020104030203" pitchFamily="2" charset="-79"/>
              <a:buChar char="–"/>
            </a:pPr>
            <a:r>
              <a:rPr lang="it-IT" sz="1600" b="1" dirty="0">
                <a:solidFill>
                  <a:schemeClr val="tx1"/>
                </a:solidFill>
                <a:effectLst/>
              </a:rPr>
              <a:t>Il reato si realizza pertanto quando il </a:t>
            </a:r>
            <a:r>
              <a:rPr lang="it-IT" sz="1600" b="1" dirty="0" err="1">
                <a:solidFill>
                  <a:schemeClr val="tx1"/>
                </a:solidFill>
                <a:effectLst/>
              </a:rPr>
              <a:t>ctu</a:t>
            </a:r>
            <a:r>
              <a:rPr lang="it-IT" sz="1600" b="1" dirty="0">
                <a:solidFill>
                  <a:schemeClr val="tx1"/>
                </a:solidFill>
                <a:effectLst/>
              </a:rPr>
              <a:t>-perito nominato nell’ambito di una controversia </a:t>
            </a:r>
            <a:r>
              <a:rPr lang="it-IT" sz="1600" b="1" u="sng" dirty="0">
                <a:solidFill>
                  <a:schemeClr val="tx1"/>
                </a:solidFill>
                <a:effectLst/>
              </a:rPr>
              <a:t>accetta denaro o altra utilità per sé o per un terzo ovvero si limita ad accettare la promessa</a:t>
            </a:r>
            <a:r>
              <a:rPr lang="it-IT" sz="1600" b="1" dirty="0">
                <a:solidFill>
                  <a:schemeClr val="tx1"/>
                </a:solidFill>
                <a:effectLst/>
              </a:rPr>
              <a:t> non seguita da dazione o dall’adempimento successivo della promessa e indipendentemente da quest’ultima  </a:t>
            </a:r>
            <a:r>
              <a:rPr lang="it-IT" sz="1600" b="1" dirty="0" smtClean="0">
                <a:solidFill>
                  <a:schemeClr val="tx1"/>
                </a:solidFill>
                <a:effectLst/>
              </a:rPr>
              <a:t>(ma </a:t>
            </a:r>
            <a:r>
              <a:rPr lang="it-IT" sz="1600" b="1" dirty="0">
                <a:solidFill>
                  <a:schemeClr val="tx1"/>
                </a:solidFill>
                <a:effectLst/>
              </a:rPr>
              <a:t>il pagamento dopo la promessa ha una sua </a:t>
            </a:r>
            <a:r>
              <a:rPr lang="it-IT" sz="1600" b="1" dirty="0" smtClean="0">
                <a:solidFill>
                  <a:schemeClr val="tx1"/>
                </a:solidFill>
                <a:effectLst/>
              </a:rPr>
              <a:t>rilevanza) consapevole </a:t>
            </a:r>
            <a:r>
              <a:rPr lang="it-IT" sz="1600" b="1" dirty="0">
                <a:solidFill>
                  <a:schemeClr val="tx1"/>
                </a:solidFill>
                <a:effectLst/>
              </a:rPr>
              <a:t>che dazione e promessa  mirano a favorire o danneggiare una parte del processo.</a:t>
            </a:r>
          </a:p>
          <a:p>
            <a:pPr algn="just">
              <a:buFont typeface="Aharoni" panose="02010803020104030203" pitchFamily="2" charset="-79"/>
              <a:buChar char="–"/>
            </a:pPr>
            <a:r>
              <a:rPr lang="it-IT" sz="1600" b="1" dirty="0">
                <a:solidFill>
                  <a:schemeClr val="tx1"/>
                </a:solidFill>
                <a:effectLst/>
              </a:rPr>
              <a:t>Il reato </a:t>
            </a:r>
            <a:r>
              <a:rPr lang="it-IT" sz="1600" b="1" u="sng" dirty="0">
                <a:solidFill>
                  <a:schemeClr val="tx1"/>
                </a:solidFill>
                <a:effectLst/>
              </a:rPr>
              <a:t>si consuma per il solo fatto dell’accordo </a:t>
            </a:r>
            <a:r>
              <a:rPr lang="it-IT" sz="1600" b="1" dirty="0">
                <a:solidFill>
                  <a:schemeClr val="tx1"/>
                </a:solidFill>
                <a:effectLst/>
              </a:rPr>
              <a:t>in tale contesto. Il successivo atto è del tutto irrilevante: se anche l’atto giudiziario, nella specie la </a:t>
            </a:r>
            <a:r>
              <a:rPr lang="it-IT" sz="1600" b="1" dirty="0" smtClean="0">
                <a:solidFill>
                  <a:schemeClr val="tx1"/>
                </a:solidFill>
                <a:effectLst/>
              </a:rPr>
              <a:t>consulenza, fosse </a:t>
            </a:r>
            <a:r>
              <a:rPr lang="it-IT" sz="1600" b="1" dirty="0">
                <a:solidFill>
                  <a:schemeClr val="tx1"/>
                </a:solidFill>
                <a:effectLst/>
              </a:rPr>
              <a:t>intrinsecamente </a:t>
            </a:r>
            <a:r>
              <a:rPr lang="it-IT" sz="1600" b="1" dirty="0" smtClean="0">
                <a:solidFill>
                  <a:schemeClr val="tx1"/>
                </a:solidFill>
                <a:effectLst/>
              </a:rPr>
              <a:t>corretto </a:t>
            </a:r>
            <a:r>
              <a:rPr lang="it-IT" sz="1600" b="1" dirty="0">
                <a:solidFill>
                  <a:schemeClr val="tx1"/>
                </a:solidFill>
                <a:effectLst/>
              </a:rPr>
              <a:t>e </a:t>
            </a:r>
            <a:r>
              <a:rPr lang="it-IT" sz="1600" b="1" dirty="0" smtClean="0">
                <a:solidFill>
                  <a:schemeClr val="tx1"/>
                </a:solidFill>
                <a:effectLst/>
              </a:rPr>
              <a:t>conforme </a:t>
            </a:r>
            <a:r>
              <a:rPr lang="it-IT" sz="1600" b="1" dirty="0">
                <a:solidFill>
                  <a:schemeClr val="tx1"/>
                </a:solidFill>
                <a:effectLst/>
              </a:rPr>
              <a:t>alla legge e anche a scienza e coscienza del </a:t>
            </a:r>
            <a:r>
              <a:rPr lang="it-IT" sz="1600" b="1" dirty="0" smtClean="0">
                <a:solidFill>
                  <a:schemeClr val="tx1"/>
                </a:solidFill>
                <a:effectLst/>
              </a:rPr>
              <a:t>consulente, </a:t>
            </a:r>
            <a:r>
              <a:rPr lang="it-IT" sz="1600" b="1" dirty="0">
                <a:solidFill>
                  <a:schemeClr val="tx1"/>
                </a:solidFill>
                <a:effectLst/>
              </a:rPr>
              <a:t>l’avere accettato la retribuzione sapendo che il dante causa mira ad avvantaggiare la parte nel processo, integra il reato.</a:t>
            </a:r>
          </a:p>
          <a:p>
            <a:pPr algn="just">
              <a:buFont typeface="Aharoni" panose="02010803020104030203" pitchFamily="2" charset="-79"/>
              <a:buChar char="–"/>
            </a:pPr>
            <a:r>
              <a:rPr lang="it-IT" sz="1600" b="1" dirty="0">
                <a:solidFill>
                  <a:schemeClr val="tx1"/>
                </a:solidFill>
                <a:effectLst/>
              </a:rPr>
              <a:t>Il reato sussiste persino quando la </a:t>
            </a:r>
            <a:r>
              <a:rPr lang="it-IT" sz="1600" b="1" u="sng" dirty="0">
                <a:solidFill>
                  <a:schemeClr val="tx1"/>
                </a:solidFill>
                <a:effectLst/>
              </a:rPr>
              <a:t>dazione avviene in prevenzione</a:t>
            </a:r>
            <a:r>
              <a:rPr lang="it-IT" sz="1600" b="1" dirty="0">
                <a:solidFill>
                  <a:schemeClr val="tx1"/>
                </a:solidFill>
                <a:effectLst/>
              </a:rPr>
              <a:t>: ad esempio l’avvocato che eroga compensi ad una serie di professionisti che lavorano per il tribunale con l’intesa che il professionista dovrà favorirli </a:t>
            </a:r>
            <a:r>
              <a:rPr lang="it-IT" sz="1600" b="1" dirty="0" smtClean="0">
                <a:solidFill>
                  <a:schemeClr val="tx1"/>
                </a:solidFill>
                <a:effectLst/>
              </a:rPr>
              <a:t>al </a:t>
            </a:r>
            <a:r>
              <a:rPr lang="it-IT" sz="1600" b="1" dirty="0">
                <a:solidFill>
                  <a:schemeClr val="tx1"/>
                </a:solidFill>
                <a:effectLst/>
              </a:rPr>
              <a:t>momento opportuno. </a:t>
            </a:r>
          </a:p>
        </p:txBody>
      </p:sp>
    </p:spTree>
    <p:extLst>
      <p:ext uri="{BB962C8B-B14F-4D97-AF65-F5344CB8AC3E}">
        <p14:creationId xmlns:p14="http://schemas.microsoft.com/office/powerpoint/2010/main" val="2348810626"/>
      </p:ext>
    </p:extLst>
  </p:cSld>
  <p:clrMapOvr>
    <a:masterClrMapping/>
  </p:clrMapOvr>
  <p:transition spd="slow">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88640"/>
            <a:ext cx="8712967" cy="970450"/>
          </a:xfrm>
        </p:spPr>
        <p:txBody>
          <a:bodyPr>
            <a:noAutofit/>
          </a:bodyPr>
          <a:lstStyle/>
          <a:p>
            <a:r>
              <a:rPr lang="it-IT" sz="2900" b="1" dirty="0" smtClean="0">
                <a:solidFill>
                  <a:srgbClr val="D0DF0F"/>
                </a:solidFill>
                <a:effectLst/>
              </a:rPr>
              <a:t>CORRUZIONE PROPRIA OVVERO PER UN ATTO CONTRARIO AI DOVERI D’UFFICIO: ART 319 </a:t>
            </a:r>
            <a:endParaRPr lang="it-IT" sz="2900" b="1" dirty="0">
              <a:solidFill>
                <a:srgbClr val="D0DF0F"/>
              </a:solidFill>
              <a:effectLst/>
            </a:endParaRPr>
          </a:p>
        </p:txBody>
      </p:sp>
      <p:sp>
        <p:nvSpPr>
          <p:cNvPr id="3" name="Segnaposto contenuto 2"/>
          <p:cNvSpPr>
            <a:spLocks noGrp="1"/>
          </p:cNvSpPr>
          <p:nvPr>
            <p:ph idx="1"/>
          </p:nvPr>
        </p:nvSpPr>
        <p:spPr>
          <a:xfrm>
            <a:off x="0" y="1268760"/>
            <a:ext cx="9144000" cy="5589240"/>
          </a:xfrm>
        </p:spPr>
        <p:txBody>
          <a:bodyPr>
            <a:noAutofit/>
          </a:bodyPr>
          <a:lstStyle/>
          <a:p>
            <a:pPr algn="just">
              <a:buFont typeface="Aharoni" panose="02010803020104030203" pitchFamily="2" charset="-79"/>
              <a:buChar char="–"/>
            </a:pPr>
            <a:r>
              <a:rPr lang="it-IT" sz="1800" b="1" dirty="0" smtClean="0">
                <a:solidFill>
                  <a:schemeClr val="tx1"/>
                </a:solidFill>
                <a:effectLst/>
              </a:rPr>
              <a:t>Riguarda </a:t>
            </a:r>
            <a:r>
              <a:rPr lang="it-IT" sz="1800" b="1" u="sng" dirty="0">
                <a:solidFill>
                  <a:schemeClr val="tx1"/>
                </a:solidFill>
                <a:effectLst/>
              </a:rPr>
              <a:t>il pubblico </a:t>
            </a:r>
            <a:r>
              <a:rPr lang="it-IT" sz="1800" b="1" u="sng" dirty="0" smtClean="0">
                <a:solidFill>
                  <a:schemeClr val="tx1"/>
                </a:solidFill>
                <a:effectLst/>
              </a:rPr>
              <a:t>ufficiale-</a:t>
            </a:r>
            <a:r>
              <a:rPr lang="it-IT" sz="1800" b="1" u="sng" dirty="0" err="1" smtClean="0">
                <a:solidFill>
                  <a:schemeClr val="tx1"/>
                </a:solidFill>
                <a:effectLst/>
              </a:rPr>
              <a:t>ctu</a:t>
            </a:r>
            <a:r>
              <a:rPr lang="it-IT" sz="1800" b="1" u="sng" dirty="0" smtClean="0">
                <a:solidFill>
                  <a:schemeClr val="tx1"/>
                </a:solidFill>
                <a:effectLst/>
              </a:rPr>
              <a:t> </a:t>
            </a:r>
            <a:r>
              <a:rPr lang="it-IT" sz="1800" b="1" u="sng" dirty="0">
                <a:solidFill>
                  <a:schemeClr val="tx1"/>
                </a:solidFill>
                <a:effectLst/>
              </a:rPr>
              <a:t>che, per omettere o ritardare o per aver omesso o ritardato un atto del suo ufficio, ovvero per compiere o per avere compiuto un atto contrario ai doveri di ufficio, riceve, per sé o per un terzo, denaro od altra utilità, o ne accetta la promessa</a:t>
            </a:r>
            <a:r>
              <a:rPr lang="it-IT" sz="1800" b="1" dirty="0">
                <a:solidFill>
                  <a:schemeClr val="tx1"/>
                </a:solidFill>
                <a:effectLst/>
              </a:rPr>
              <a:t>.</a:t>
            </a:r>
          </a:p>
          <a:p>
            <a:pPr algn="just">
              <a:buFont typeface="Aharoni" panose="02010803020104030203" pitchFamily="2" charset="-79"/>
              <a:buChar char="–"/>
            </a:pPr>
            <a:r>
              <a:rPr lang="it-IT" sz="1600" b="1" dirty="0">
                <a:solidFill>
                  <a:schemeClr val="tx1"/>
                </a:solidFill>
                <a:effectLst/>
              </a:rPr>
              <a:t>Le fattispecie che la norma prefigura sono molteplici. Si parla </a:t>
            </a:r>
            <a:r>
              <a:rPr lang="it-IT" sz="1600" b="1" dirty="0" smtClean="0">
                <a:solidFill>
                  <a:schemeClr val="tx1"/>
                </a:solidFill>
                <a:effectLst/>
              </a:rPr>
              <a:t>a questo </a:t>
            </a:r>
            <a:r>
              <a:rPr lang="it-IT" sz="1600" b="1" dirty="0">
                <a:solidFill>
                  <a:schemeClr val="tx1"/>
                </a:solidFill>
                <a:effectLst/>
              </a:rPr>
              <a:t>proposito di </a:t>
            </a:r>
            <a:r>
              <a:rPr lang="it-IT" sz="1600" b="1" u="sng" dirty="0">
                <a:solidFill>
                  <a:schemeClr val="tx1"/>
                </a:solidFill>
                <a:effectLst/>
              </a:rPr>
              <a:t>corruzione</a:t>
            </a:r>
            <a:r>
              <a:rPr lang="it-IT" sz="1600" b="1" dirty="0">
                <a:solidFill>
                  <a:schemeClr val="tx1"/>
                </a:solidFill>
                <a:effectLst/>
              </a:rPr>
              <a:t> </a:t>
            </a:r>
            <a:r>
              <a:rPr lang="it-IT" sz="1600" b="1" u="sng" dirty="0">
                <a:solidFill>
                  <a:schemeClr val="tx1"/>
                </a:solidFill>
                <a:effectLst/>
              </a:rPr>
              <a:t>antecedente</a:t>
            </a:r>
            <a:r>
              <a:rPr lang="it-IT" sz="1600" b="1" dirty="0">
                <a:solidFill>
                  <a:schemeClr val="tx1"/>
                </a:solidFill>
                <a:effectLst/>
              </a:rPr>
              <a:t> e di corruzione </a:t>
            </a:r>
            <a:r>
              <a:rPr lang="it-IT" sz="1600" b="1" u="sng" dirty="0">
                <a:solidFill>
                  <a:schemeClr val="tx1"/>
                </a:solidFill>
                <a:effectLst/>
              </a:rPr>
              <a:t>susseguente</a:t>
            </a:r>
            <a:r>
              <a:rPr lang="it-IT" sz="1600" b="1" dirty="0">
                <a:solidFill>
                  <a:schemeClr val="tx1"/>
                </a:solidFill>
                <a:effectLst/>
              </a:rPr>
              <a:t>.</a:t>
            </a:r>
          </a:p>
          <a:p>
            <a:pPr algn="just">
              <a:buFont typeface="Aharoni" panose="02010803020104030203" pitchFamily="2" charset="-79"/>
              <a:buChar char="–"/>
            </a:pPr>
            <a:r>
              <a:rPr lang="it-IT" sz="1600" b="1" dirty="0">
                <a:solidFill>
                  <a:schemeClr val="tx1"/>
                </a:solidFill>
                <a:effectLst/>
              </a:rPr>
              <a:t>La specificità della previsione </a:t>
            </a:r>
            <a:r>
              <a:rPr lang="it-IT" sz="1600" b="1" dirty="0" smtClean="0">
                <a:solidFill>
                  <a:schemeClr val="tx1"/>
                </a:solidFill>
                <a:effectLst/>
              </a:rPr>
              <a:t>consiste nel </a:t>
            </a:r>
            <a:r>
              <a:rPr lang="it-IT" sz="1600" b="1" u="sng" dirty="0">
                <a:solidFill>
                  <a:schemeClr val="tx1"/>
                </a:solidFill>
                <a:effectLst/>
              </a:rPr>
              <a:t>compimento di un atto contrario ai doveri d’ufficio</a:t>
            </a:r>
            <a:r>
              <a:rPr lang="it-IT" sz="1600" b="1" dirty="0">
                <a:solidFill>
                  <a:schemeClr val="tx1"/>
                </a:solidFill>
                <a:effectLst/>
              </a:rPr>
              <a:t>.</a:t>
            </a:r>
          </a:p>
          <a:p>
            <a:pPr algn="just">
              <a:buFont typeface="Aharoni" panose="02010803020104030203" pitchFamily="2" charset="-79"/>
              <a:buChar char="–"/>
            </a:pPr>
            <a:r>
              <a:rPr lang="it-IT" sz="1600" b="1" dirty="0">
                <a:solidFill>
                  <a:schemeClr val="tx1"/>
                </a:solidFill>
                <a:effectLst/>
              </a:rPr>
              <a:t>Nel caso della CTU o </a:t>
            </a:r>
            <a:r>
              <a:rPr lang="it-IT" sz="1600" b="1" dirty="0" smtClean="0">
                <a:solidFill>
                  <a:schemeClr val="tx1"/>
                </a:solidFill>
                <a:effectLst/>
              </a:rPr>
              <a:t>perizia, </a:t>
            </a:r>
            <a:r>
              <a:rPr lang="it-IT" sz="1600" b="1" dirty="0">
                <a:solidFill>
                  <a:schemeClr val="tx1"/>
                </a:solidFill>
                <a:effectLst/>
              </a:rPr>
              <a:t>la </a:t>
            </a:r>
            <a:r>
              <a:rPr lang="it-IT" sz="1600" b="1" u="sng" dirty="0">
                <a:solidFill>
                  <a:schemeClr val="tx1"/>
                </a:solidFill>
                <a:effectLst/>
              </a:rPr>
              <a:t>redazione di una consulenza o perizia consapevolmente false</a:t>
            </a:r>
            <a:r>
              <a:rPr lang="it-IT" sz="1600" b="1" dirty="0">
                <a:solidFill>
                  <a:schemeClr val="tx1"/>
                </a:solidFill>
                <a:effectLst/>
              </a:rPr>
              <a:t> e la </a:t>
            </a:r>
            <a:r>
              <a:rPr lang="it-IT" sz="1600" b="1" u="sng" dirty="0">
                <a:solidFill>
                  <a:schemeClr val="tx1"/>
                </a:solidFill>
                <a:effectLst/>
              </a:rPr>
              <a:t>formulazione di valutazioni contrarie alla realtà ovvero alle più accreditate opinioni </a:t>
            </a:r>
            <a:r>
              <a:rPr lang="it-IT" sz="1600" b="1" u="sng" dirty="0" smtClean="0">
                <a:solidFill>
                  <a:schemeClr val="tx1"/>
                </a:solidFill>
                <a:effectLst/>
              </a:rPr>
              <a:t>tecnico-scientifiche</a:t>
            </a:r>
            <a:r>
              <a:rPr lang="it-IT" sz="1600" b="1" dirty="0" smtClean="0">
                <a:solidFill>
                  <a:schemeClr val="tx1"/>
                </a:solidFill>
                <a:effectLst/>
              </a:rPr>
              <a:t> </a:t>
            </a:r>
            <a:r>
              <a:rPr lang="it-IT" sz="1600" b="1" u="sng" dirty="0">
                <a:solidFill>
                  <a:schemeClr val="tx1"/>
                </a:solidFill>
                <a:effectLst/>
              </a:rPr>
              <a:t>per favorire o danneggiare una parte del processo</a:t>
            </a:r>
            <a:r>
              <a:rPr lang="it-IT" sz="1600" b="1" dirty="0">
                <a:solidFill>
                  <a:schemeClr val="tx1"/>
                </a:solidFill>
                <a:effectLst/>
              </a:rPr>
              <a:t>.</a:t>
            </a:r>
          </a:p>
          <a:p>
            <a:pPr algn="just">
              <a:buFont typeface="Aharoni" panose="02010803020104030203" pitchFamily="2" charset="-79"/>
              <a:buChar char="–"/>
            </a:pPr>
            <a:r>
              <a:rPr lang="it-IT" sz="1600" b="1" dirty="0">
                <a:solidFill>
                  <a:schemeClr val="tx1"/>
                </a:solidFill>
                <a:effectLst/>
              </a:rPr>
              <a:t>Anche in questo </a:t>
            </a:r>
            <a:r>
              <a:rPr lang="it-IT" sz="1600" b="1" dirty="0" smtClean="0">
                <a:solidFill>
                  <a:schemeClr val="tx1"/>
                </a:solidFill>
                <a:effectLst/>
              </a:rPr>
              <a:t>caso, accordo </a:t>
            </a:r>
            <a:r>
              <a:rPr lang="it-IT" sz="1600" b="1" dirty="0">
                <a:solidFill>
                  <a:schemeClr val="tx1"/>
                </a:solidFill>
                <a:effectLst/>
              </a:rPr>
              <a:t>o concretarsi in una effettiva </a:t>
            </a:r>
            <a:r>
              <a:rPr lang="it-IT" sz="1600" b="1" dirty="0" smtClean="0">
                <a:solidFill>
                  <a:schemeClr val="tx1"/>
                </a:solidFill>
                <a:effectLst/>
              </a:rPr>
              <a:t>dazione </a:t>
            </a:r>
            <a:r>
              <a:rPr lang="it-IT" sz="1600" b="1" dirty="0">
                <a:solidFill>
                  <a:schemeClr val="tx1"/>
                </a:solidFill>
                <a:effectLst/>
              </a:rPr>
              <a:t>di denaro o altra utilità </a:t>
            </a:r>
            <a:r>
              <a:rPr lang="it-IT" sz="1600" b="1" dirty="0" smtClean="0">
                <a:solidFill>
                  <a:schemeClr val="tx1"/>
                </a:solidFill>
                <a:effectLst/>
              </a:rPr>
              <a:t>ovvero semplice promessa</a:t>
            </a:r>
            <a:r>
              <a:rPr lang="it-IT" sz="1600" b="1" dirty="0">
                <a:solidFill>
                  <a:schemeClr val="tx1"/>
                </a:solidFill>
                <a:effectLst/>
              </a:rPr>
              <a:t>.</a:t>
            </a:r>
          </a:p>
          <a:p>
            <a:pPr algn="just">
              <a:buFont typeface="Aharoni" panose="02010803020104030203" pitchFamily="2" charset="-79"/>
              <a:buChar char="–"/>
            </a:pPr>
            <a:r>
              <a:rPr lang="it-IT" sz="1600" b="1" dirty="0">
                <a:solidFill>
                  <a:schemeClr val="tx1"/>
                </a:solidFill>
                <a:effectLst/>
              </a:rPr>
              <a:t>I </a:t>
            </a:r>
            <a:r>
              <a:rPr lang="it-IT" sz="1600" b="1" dirty="0" smtClean="0">
                <a:solidFill>
                  <a:schemeClr val="tx1"/>
                </a:solidFill>
                <a:effectLst/>
              </a:rPr>
              <a:t>beneficiari </a:t>
            </a:r>
            <a:r>
              <a:rPr lang="it-IT" sz="1600" b="1" dirty="0">
                <a:solidFill>
                  <a:schemeClr val="tx1"/>
                </a:solidFill>
                <a:effectLst/>
              </a:rPr>
              <a:t>della tangente possono essere sia il corrotto personalmente che un terzo.</a:t>
            </a:r>
          </a:p>
        </p:txBody>
      </p:sp>
    </p:spTree>
    <p:extLst>
      <p:ext uri="{BB962C8B-B14F-4D97-AF65-F5344CB8AC3E}">
        <p14:creationId xmlns:p14="http://schemas.microsoft.com/office/powerpoint/2010/main" val="384313295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5519" y="260648"/>
            <a:ext cx="8572945" cy="887354"/>
          </a:xfrm>
        </p:spPr>
        <p:txBody>
          <a:bodyPr>
            <a:noAutofit/>
          </a:bodyPr>
          <a:lstStyle/>
          <a:p>
            <a:r>
              <a:rPr lang="it-IT" sz="2900" b="1" dirty="0" smtClean="0">
                <a:solidFill>
                  <a:srgbClr val="D0DF0F"/>
                </a:solidFill>
                <a:effectLst/>
              </a:rPr>
              <a:t>REATI CONTRO LA P.A. ASTRATTAMENTE CONFIGURABILI PER CONDOTTE DEL C.T.U</a:t>
            </a:r>
            <a:endParaRPr lang="it-IT" sz="2900" b="1" dirty="0">
              <a:solidFill>
                <a:srgbClr val="D0DF0F"/>
              </a:solidFill>
              <a:effectLst/>
            </a:endParaRPr>
          </a:p>
        </p:txBody>
      </p:sp>
      <p:sp>
        <p:nvSpPr>
          <p:cNvPr id="3" name="Segnaposto contenuto 2"/>
          <p:cNvSpPr>
            <a:spLocks noGrp="1"/>
          </p:cNvSpPr>
          <p:nvPr>
            <p:ph idx="1"/>
          </p:nvPr>
        </p:nvSpPr>
        <p:spPr>
          <a:xfrm>
            <a:off x="175519" y="1556792"/>
            <a:ext cx="8784976" cy="5008918"/>
          </a:xfrm>
        </p:spPr>
        <p:txBody>
          <a:bodyPr>
            <a:noAutofit/>
          </a:bodyPr>
          <a:lstStyle/>
          <a:p>
            <a:pPr algn="just">
              <a:buFont typeface="Aharoni" panose="02010803020104030203" pitchFamily="2" charset="-79"/>
              <a:buChar char="–"/>
            </a:pPr>
            <a:r>
              <a:rPr lang="it-IT" sz="1800" b="1" dirty="0">
                <a:solidFill>
                  <a:schemeClr val="tx1"/>
                </a:solidFill>
                <a:effectLst/>
              </a:rPr>
              <a:t>La qualificazione giuridica di pubblico ufficiale o incaricato di pubblico  spettante al </a:t>
            </a:r>
            <a:r>
              <a:rPr lang="it-IT" sz="1800" b="1" u="sng" dirty="0" err="1">
                <a:solidFill>
                  <a:schemeClr val="tx1"/>
                </a:solidFill>
                <a:effectLst/>
              </a:rPr>
              <a:t>ctu</a:t>
            </a:r>
            <a:r>
              <a:rPr lang="it-IT" sz="1800" b="1" dirty="0">
                <a:solidFill>
                  <a:schemeClr val="tx1"/>
                </a:solidFill>
                <a:effectLst/>
              </a:rPr>
              <a:t> fa sì che lo stesso possa essere </a:t>
            </a:r>
            <a:r>
              <a:rPr lang="it-IT" sz="1800" b="1" u="sng" dirty="0">
                <a:solidFill>
                  <a:schemeClr val="tx1"/>
                </a:solidFill>
                <a:effectLst/>
              </a:rPr>
              <a:t>chiamato a rispondere</a:t>
            </a:r>
            <a:r>
              <a:rPr lang="it-IT" sz="1800" b="1" dirty="0">
                <a:solidFill>
                  <a:schemeClr val="tx1"/>
                </a:solidFill>
                <a:effectLst/>
              </a:rPr>
              <a:t> – ove se ne siano realizzati gli elementi materiali e soggettivi che li </a:t>
            </a:r>
            <a:r>
              <a:rPr lang="it-IT" sz="1800" b="1" dirty="0" smtClean="0">
                <a:solidFill>
                  <a:schemeClr val="tx1"/>
                </a:solidFill>
                <a:effectLst/>
              </a:rPr>
              <a:t>integrano - </a:t>
            </a:r>
            <a:r>
              <a:rPr lang="it-IT" sz="1800" b="1" dirty="0">
                <a:solidFill>
                  <a:schemeClr val="tx1"/>
                </a:solidFill>
                <a:effectLst/>
              </a:rPr>
              <a:t>dei </a:t>
            </a:r>
            <a:r>
              <a:rPr lang="it-IT" sz="1800" b="1" u="sng" dirty="0">
                <a:solidFill>
                  <a:schemeClr val="tx1"/>
                </a:solidFill>
                <a:effectLst/>
              </a:rPr>
              <a:t>reati contro la p.a</a:t>
            </a:r>
            <a:r>
              <a:rPr lang="it-IT" sz="1800" b="1" dirty="0">
                <a:solidFill>
                  <a:schemeClr val="tx1"/>
                </a:solidFill>
                <a:effectLst/>
              </a:rPr>
              <a:t>., salvo per quelle condotte che configurano fattispecie di reato speciali in danno dell’amministrazione della giustizia.</a:t>
            </a:r>
          </a:p>
          <a:p>
            <a:pPr algn="just">
              <a:buFont typeface="Aharoni" panose="02010803020104030203" pitchFamily="2" charset="-79"/>
              <a:buChar char="–"/>
            </a:pPr>
            <a:r>
              <a:rPr lang="it-IT" sz="1800" b="1" dirty="0">
                <a:solidFill>
                  <a:schemeClr val="tx1"/>
                </a:solidFill>
                <a:effectLst/>
              </a:rPr>
              <a:t>Conviene perciò trattare preliminarmente questi ultimi e verificare quali dei reati del </a:t>
            </a:r>
            <a:r>
              <a:rPr lang="it-IT" sz="1800" b="1" dirty="0" err="1">
                <a:solidFill>
                  <a:schemeClr val="tx1"/>
                </a:solidFill>
                <a:effectLst/>
              </a:rPr>
              <a:t>p.u</a:t>
            </a:r>
            <a:r>
              <a:rPr lang="it-IT" sz="1800" b="1" dirty="0">
                <a:solidFill>
                  <a:schemeClr val="tx1"/>
                </a:solidFill>
                <a:effectLst/>
              </a:rPr>
              <a:t>. contro la p.a. siano </a:t>
            </a:r>
            <a:r>
              <a:rPr lang="it-IT" sz="1800" b="1" dirty="0" smtClean="0">
                <a:solidFill>
                  <a:schemeClr val="tx1"/>
                </a:solidFill>
                <a:effectLst/>
              </a:rPr>
              <a:t>configurabili, </a:t>
            </a:r>
            <a:r>
              <a:rPr lang="it-IT" sz="1800" b="1" dirty="0">
                <a:solidFill>
                  <a:schemeClr val="tx1"/>
                </a:solidFill>
                <a:effectLst/>
              </a:rPr>
              <a:t>se ed in quanto le </a:t>
            </a:r>
            <a:r>
              <a:rPr lang="it-IT" sz="1800" b="1" dirty="0" smtClean="0">
                <a:solidFill>
                  <a:schemeClr val="tx1"/>
                </a:solidFill>
                <a:effectLst/>
              </a:rPr>
              <a:t>contestate </a:t>
            </a:r>
            <a:r>
              <a:rPr lang="it-IT" sz="1800" b="1" dirty="0">
                <a:solidFill>
                  <a:schemeClr val="tx1"/>
                </a:solidFill>
                <a:effectLst/>
              </a:rPr>
              <a:t>non rientrino nelle fattispecie tipiche previste per il perito-</a:t>
            </a:r>
            <a:r>
              <a:rPr lang="it-IT" sz="1800" b="1" dirty="0" err="1">
                <a:solidFill>
                  <a:schemeClr val="tx1"/>
                </a:solidFill>
                <a:effectLst/>
              </a:rPr>
              <a:t>ctu</a:t>
            </a:r>
            <a:r>
              <a:rPr lang="it-IT" sz="1800" b="1" dirty="0">
                <a:solidFill>
                  <a:schemeClr val="tx1"/>
                </a:solidFill>
                <a:effectLst/>
              </a:rPr>
              <a:t> nel capitolo dei reati contro l’attività giudiziaria.</a:t>
            </a:r>
          </a:p>
          <a:p>
            <a:pPr algn="just">
              <a:buFont typeface="Aharoni" panose="02010803020104030203" pitchFamily="2" charset="-79"/>
              <a:buChar char="–"/>
            </a:pPr>
            <a:r>
              <a:rPr lang="it-IT" sz="1800" b="1" dirty="0">
                <a:solidFill>
                  <a:schemeClr val="tx1"/>
                </a:solidFill>
                <a:effectLst/>
              </a:rPr>
              <a:t>In tali reati il </a:t>
            </a:r>
            <a:r>
              <a:rPr lang="it-IT" sz="1800" b="1" dirty="0" err="1">
                <a:solidFill>
                  <a:schemeClr val="tx1"/>
                </a:solidFill>
                <a:effectLst/>
              </a:rPr>
              <a:t>ctu</a:t>
            </a:r>
            <a:r>
              <a:rPr lang="it-IT" sz="1800" b="1" dirty="0">
                <a:solidFill>
                  <a:schemeClr val="tx1"/>
                </a:solidFill>
                <a:effectLst/>
              </a:rPr>
              <a:t> non è solo autore del reato ma anche soggetto </a:t>
            </a:r>
            <a:r>
              <a:rPr lang="it-IT" sz="1800" b="1" dirty="0" smtClean="0">
                <a:solidFill>
                  <a:schemeClr val="tx1"/>
                </a:solidFill>
                <a:effectLst/>
              </a:rPr>
              <a:t>passivo.</a:t>
            </a:r>
            <a:endParaRPr lang="it-IT" sz="1800" b="1" dirty="0">
              <a:solidFill>
                <a:schemeClr val="tx1"/>
              </a:solidFill>
              <a:effectLst/>
            </a:endParaRPr>
          </a:p>
        </p:txBody>
      </p:sp>
    </p:spTree>
    <p:extLst>
      <p:ext uri="{BB962C8B-B14F-4D97-AF65-F5344CB8AC3E}">
        <p14:creationId xmlns:p14="http://schemas.microsoft.com/office/powerpoint/2010/main" val="18537310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3335" y="0"/>
            <a:ext cx="7765322" cy="908720"/>
          </a:xfrm>
        </p:spPr>
        <p:txBody>
          <a:bodyPr>
            <a:normAutofit/>
          </a:bodyPr>
          <a:lstStyle/>
          <a:p>
            <a:pPr algn="ctr"/>
            <a:r>
              <a:rPr lang="it-IT" sz="3200" b="1" dirty="0" smtClean="0">
                <a:solidFill>
                  <a:srgbClr val="D0DF0F"/>
                </a:solidFill>
                <a:effectLst/>
              </a:rPr>
              <a:t>GIUDICE ISTRUTTORE</a:t>
            </a:r>
            <a:endParaRPr lang="it-IT" sz="3200" b="1" dirty="0">
              <a:solidFill>
                <a:srgbClr val="D0DF0F"/>
              </a:solidFill>
              <a:effectLst/>
            </a:endParaRPr>
          </a:p>
        </p:txBody>
      </p:sp>
      <p:sp>
        <p:nvSpPr>
          <p:cNvPr id="3" name="Segnaposto contenuto 2"/>
          <p:cNvSpPr>
            <a:spLocks noGrp="1"/>
          </p:cNvSpPr>
          <p:nvPr>
            <p:ph idx="1"/>
          </p:nvPr>
        </p:nvSpPr>
        <p:spPr>
          <a:xfrm>
            <a:off x="251520" y="908721"/>
            <a:ext cx="8568952" cy="5832648"/>
          </a:xfrm>
        </p:spPr>
        <p:txBody>
          <a:bodyPr>
            <a:noAutofit/>
          </a:bodyPr>
          <a:lstStyle/>
          <a:p>
            <a:pPr algn="just">
              <a:buFont typeface="Aharoni" panose="02010803020104030203" pitchFamily="2" charset="-79"/>
              <a:buChar char="–"/>
            </a:pPr>
            <a:r>
              <a:rPr lang="it-IT" b="1" dirty="0" smtClean="0">
                <a:effectLst/>
              </a:rPr>
              <a:t>Il processo di cognizione è imperniato sul giudice istruttore investito  di tutta </a:t>
            </a:r>
            <a:r>
              <a:rPr lang="it-IT" b="1" dirty="0" smtClean="0">
                <a:effectLst/>
                <a:latin typeface="Rod" panose="02030509050101010101" pitchFamily="49" charset="-79"/>
                <a:cs typeface="Rod" panose="02030509050101010101" pitchFamily="49" charset="-79"/>
              </a:rPr>
              <a:t>l’istruzione</a:t>
            </a:r>
            <a:r>
              <a:rPr lang="it-IT" b="1" dirty="0" smtClean="0">
                <a:effectLst/>
              </a:rPr>
              <a:t> della causa.</a:t>
            </a:r>
          </a:p>
          <a:p>
            <a:pPr algn="just">
              <a:buFont typeface="Aharoni" panose="02010803020104030203" pitchFamily="2" charset="-79"/>
              <a:buChar char="–"/>
            </a:pPr>
            <a:r>
              <a:rPr lang="it-IT" b="1" dirty="0" smtClean="0">
                <a:effectLst/>
              </a:rPr>
              <a:t>Il </a:t>
            </a:r>
            <a:r>
              <a:rPr lang="it-IT" b="1" u="sng" dirty="0" smtClean="0">
                <a:effectLst/>
              </a:rPr>
              <a:t>giudice istruttore</a:t>
            </a:r>
            <a:r>
              <a:rPr lang="it-IT" b="1" dirty="0" smtClean="0">
                <a:effectLst/>
              </a:rPr>
              <a:t>:</a:t>
            </a:r>
          </a:p>
          <a:p>
            <a:pPr lvl="1" algn="just">
              <a:buFont typeface="Aharoni" panose="02010803020104030203" pitchFamily="2" charset="-79"/>
              <a:buChar char="–"/>
            </a:pPr>
            <a:r>
              <a:rPr lang="it-IT" sz="2000" b="1" dirty="0">
                <a:effectLst/>
              </a:rPr>
              <a:t>a</a:t>
            </a:r>
            <a:r>
              <a:rPr lang="it-IT" sz="2000" b="1" dirty="0" smtClean="0">
                <a:effectLst/>
              </a:rPr>
              <a:t>mmette e raccoglie le prove;</a:t>
            </a:r>
          </a:p>
          <a:p>
            <a:pPr lvl="1" algn="just">
              <a:buFont typeface="Aharoni" panose="02010803020104030203" pitchFamily="2" charset="-79"/>
              <a:buChar char="–"/>
            </a:pPr>
            <a:r>
              <a:rPr lang="it-IT" sz="2000" b="1" dirty="0">
                <a:effectLst/>
              </a:rPr>
              <a:t>d</a:t>
            </a:r>
            <a:r>
              <a:rPr lang="it-IT" sz="2000" b="1" dirty="0" smtClean="0">
                <a:effectLst/>
              </a:rPr>
              <a:t>ecide anche d’ufficio sull’ammissione di una consulenza tecnica;</a:t>
            </a:r>
          </a:p>
          <a:p>
            <a:pPr lvl="1" algn="just">
              <a:buFont typeface="Aharoni" panose="02010803020104030203" pitchFamily="2" charset="-79"/>
              <a:buChar char="–"/>
            </a:pPr>
            <a:r>
              <a:rPr lang="it-IT" sz="2000" b="1" dirty="0">
                <a:effectLst/>
              </a:rPr>
              <a:t>i</a:t>
            </a:r>
            <a:r>
              <a:rPr lang="it-IT" sz="2000" b="1" dirty="0" smtClean="0">
                <a:effectLst/>
              </a:rPr>
              <a:t>l giudice istruttore esercita tutti i poteri intesi al più sollecito e leale svolgimento del procedimento: 175/1 </a:t>
            </a:r>
            <a:r>
              <a:rPr lang="it-IT" sz="2000" b="1" dirty="0" err="1" smtClean="0">
                <a:effectLst/>
              </a:rPr>
              <a:t>c.p.c.</a:t>
            </a:r>
            <a:r>
              <a:rPr lang="it-IT" sz="2000" b="1" dirty="0" smtClean="0">
                <a:effectLst/>
              </a:rPr>
              <a:t>;</a:t>
            </a:r>
          </a:p>
          <a:p>
            <a:pPr lvl="1" algn="just">
              <a:buFont typeface="Aharoni" panose="02010803020104030203" pitchFamily="2" charset="-79"/>
              <a:buChar char="–"/>
            </a:pPr>
            <a:r>
              <a:rPr lang="it-IT" sz="2000" b="1" dirty="0" smtClean="0">
                <a:effectLst/>
              </a:rPr>
              <a:t>«Fissa le udienze successive e i termini entro i quali le parti debbono compiere gli atti processuali»;</a:t>
            </a:r>
          </a:p>
          <a:p>
            <a:pPr lvl="1" algn="just">
              <a:buFont typeface="Aharoni" panose="02010803020104030203" pitchFamily="2" charset="-79"/>
              <a:buChar char="–"/>
            </a:pPr>
            <a:r>
              <a:rPr lang="it-IT" sz="2000" b="1" dirty="0">
                <a:effectLst/>
              </a:rPr>
              <a:t>d</a:t>
            </a:r>
            <a:r>
              <a:rPr lang="it-IT" sz="2000" b="1" dirty="0" smtClean="0">
                <a:effectLst/>
              </a:rPr>
              <a:t>etermina i tempi della consulenza tecnica con prudenza e nell’interesse della ragionevole durata del processo. </a:t>
            </a:r>
          </a:p>
        </p:txBody>
      </p:sp>
    </p:spTree>
    <p:extLst>
      <p:ext uri="{BB962C8B-B14F-4D97-AF65-F5344CB8AC3E}">
        <p14:creationId xmlns:p14="http://schemas.microsoft.com/office/powerpoint/2010/main" val="21130680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239" y="260648"/>
            <a:ext cx="9117762" cy="1202485"/>
          </a:xfrm>
        </p:spPr>
        <p:txBody>
          <a:bodyPr>
            <a:noAutofit/>
          </a:bodyPr>
          <a:lstStyle/>
          <a:p>
            <a:r>
              <a:rPr lang="it-IT" sz="2900" b="1" dirty="0" smtClean="0">
                <a:solidFill>
                  <a:srgbClr val="D0DF0F"/>
                </a:solidFill>
                <a:effectLst/>
              </a:rPr>
              <a:t>ALTRI DELITTI CONTRO L’ATTIVITÀ GIUDIZIARIA NEI QUALI PUÒ ESSERE COINVOLTO IL CTU</a:t>
            </a:r>
            <a:endParaRPr lang="it-IT" sz="2900" b="1" dirty="0">
              <a:solidFill>
                <a:srgbClr val="D0DF0F"/>
              </a:solidFill>
              <a:effectLst/>
            </a:endParaRPr>
          </a:p>
        </p:txBody>
      </p:sp>
      <p:sp>
        <p:nvSpPr>
          <p:cNvPr id="3" name="Segnaposto contenuto 2"/>
          <p:cNvSpPr>
            <a:spLocks noGrp="1"/>
          </p:cNvSpPr>
          <p:nvPr>
            <p:ph idx="1"/>
          </p:nvPr>
        </p:nvSpPr>
        <p:spPr>
          <a:xfrm>
            <a:off x="251520" y="1916832"/>
            <a:ext cx="8640960" cy="4248472"/>
          </a:xfrm>
        </p:spPr>
        <p:txBody>
          <a:bodyPr>
            <a:normAutofit lnSpcReduction="10000"/>
          </a:bodyPr>
          <a:lstStyle/>
          <a:p>
            <a:pPr marL="36900" indent="0" algn="just">
              <a:buNone/>
            </a:pPr>
            <a:r>
              <a:rPr lang="it-IT" sz="1800" b="1" dirty="0">
                <a:solidFill>
                  <a:schemeClr val="tx1"/>
                </a:solidFill>
                <a:effectLst/>
              </a:rPr>
              <a:t>Viene anzitutto in rilievo il </a:t>
            </a:r>
            <a:r>
              <a:rPr lang="it-IT" sz="1800" b="1" dirty="0" smtClean="0">
                <a:solidFill>
                  <a:srgbClr val="D0DF0F"/>
                </a:solidFill>
                <a:effectLst/>
              </a:rPr>
              <a:t>DELITTO DI INTRALCIO ALLA GIUSTIZIA</a:t>
            </a:r>
            <a:r>
              <a:rPr lang="it-IT" sz="1800" b="1" dirty="0" smtClean="0">
                <a:solidFill>
                  <a:schemeClr val="tx1"/>
                </a:solidFill>
                <a:effectLst/>
              </a:rPr>
              <a:t>, art. </a:t>
            </a:r>
            <a:r>
              <a:rPr lang="it-IT" sz="1800" b="1" dirty="0">
                <a:solidFill>
                  <a:schemeClr val="tx1"/>
                </a:solidFill>
                <a:effectLst/>
              </a:rPr>
              <a:t>377 </a:t>
            </a:r>
            <a:r>
              <a:rPr lang="it-IT" sz="1800" b="1" dirty="0" smtClean="0">
                <a:solidFill>
                  <a:schemeClr val="tx1"/>
                </a:solidFill>
                <a:effectLst/>
              </a:rPr>
              <a:t>c.p.: </a:t>
            </a:r>
            <a:r>
              <a:rPr lang="it-IT" sz="1800" b="1" u="sng" dirty="0" smtClean="0">
                <a:solidFill>
                  <a:schemeClr val="tx1"/>
                </a:solidFill>
                <a:effectLst/>
              </a:rPr>
              <a:t>chiunque </a:t>
            </a:r>
            <a:r>
              <a:rPr lang="it-IT" sz="1800" b="1" u="sng" dirty="0">
                <a:solidFill>
                  <a:schemeClr val="tx1"/>
                </a:solidFill>
                <a:effectLst/>
              </a:rPr>
              <a:t>offre o promette denaro  o altra </a:t>
            </a:r>
            <a:r>
              <a:rPr lang="it-IT" sz="1800" b="1" u="sng" dirty="0" smtClean="0">
                <a:solidFill>
                  <a:schemeClr val="tx1"/>
                </a:solidFill>
                <a:effectLst/>
              </a:rPr>
              <a:t>utilità alla </a:t>
            </a:r>
            <a:r>
              <a:rPr lang="it-IT" sz="1800" b="1" u="sng" dirty="0">
                <a:solidFill>
                  <a:schemeClr val="tx1"/>
                </a:solidFill>
                <a:effectLst/>
              </a:rPr>
              <a:t>persona chiamata a svolgere attività di perito, consulente tecnico o interprete per indurlo a commettere i reati previsti dagli articoli 371 bis, 371 terre, 372 e 373</a:t>
            </a:r>
            <a:r>
              <a:rPr lang="it-IT" sz="1800" b="1" dirty="0">
                <a:solidFill>
                  <a:schemeClr val="tx1"/>
                </a:solidFill>
                <a:effectLst/>
              </a:rPr>
              <a:t>.</a:t>
            </a:r>
          </a:p>
          <a:p>
            <a:pPr algn="just">
              <a:buFont typeface="Aharoni" panose="02010803020104030203" pitchFamily="2" charset="-79"/>
              <a:buChar char="–"/>
            </a:pPr>
            <a:r>
              <a:rPr lang="it-IT" sz="1800" b="1" dirty="0">
                <a:solidFill>
                  <a:schemeClr val="tx1"/>
                </a:solidFill>
                <a:effectLst/>
              </a:rPr>
              <a:t>La fattispecie </a:t>
            </a:r>
            <a:r>
              <a:rPr lang="it-IT" sz="1800" b="1" u="sng" dirty="0">
                <a:solidFill>
                  <a:schemeClr val="tx1"/>
                </a:solidFill>
                <a:effectLst/>
              </a:rPr>
              <a:t>presuppone che l’offerta o la promessa non sia accettata</a:t>
            </a:r>
            <a:r>
              <a:rPr lang="it-IT" sz="1800" b="1" dirty="0">
                <a:solidFill>
                  <a:schemeClr val="tx1"/>
                </a:solidFill>
                <a:effectLst/>
              </a:rPr>
              <a:t>.</a:t>
            </a:r>
          </a:p>
          <a:p>
            <a:pPr algn="just">
              <a:buFont typeface="Aharoni" panose="02010803020104030203" pitchFamily="2" charset="-79"/>
              <a:buChar char="–"/>
            </a:pPr>
            <a:r>
              <a:rPr lang="it-IT" sz="1800" b="1" dirty="0">
                <a:solidFill>
                  <a:schemeClr val="tx1"/>
                </a:solidFill>
                <a:effectLst/>
              </a:rPr>
              <a:t>Il </a:t>
            </a:r>
            <a:r>
              <a:rPr lang="it-IT" sz="1800" b="1" u="sng" dirty="0">
                <a:solidFill>
                  <a:srgbClr val="D0DF0F"/>
                </a:solidFill>
                <a:effectLst/>
              </a:rPr>
              <a:t>CTU</a:t>
            </a:r>
            <a:r>
              <a:rPr lang="it-IT" sz="1800" b="1" dirty="0">
                <a:solidFill>
                  <a:schemeClr val="tx1"/>
                </a:solidFill>
                <a:effectLst/>
              </a:rPr>
              <a:t> in questo caso è il </a:t>
            </a:r>
            <a:r>
              <a:rPr lang="it-IT" sz="1800" b="1" u="sng" dirty="0">
                <a:solidFill>
                  <a:schemeClr val="tx1"/>
                </a:solidFill>
                <a:effectLst/>
              </a:rPr>
              <a:t>destinatario dell’offerta</a:t>
            </a:r>
            <a:r>
              <a:rPr lang="it-IT" sz="1800" b="1" dirty="0">
                <a:solidFill>
                  <a:schemeClr val="tx1"/>
                </a:solidFill>
                <a:effectLst/>
              </a:rPr>
              <a:t> e quindi è il </a:t>
            </a:r>
            <a:r>
              <a:rPr lang="it-IT" sz="1800" b="1" u="sng" dirty="0">
                <a:solidFill>
                  <a:schemeClr val="tx1"/>
                </a:solidFill>
                <a:effectLst/>
              </a:rPr>
              <a:t>soggetto passivo</a:t>
            </a:r>
            <a:r>
              <a:rPr lang="it-IT" sz="1800" b="1" dirty="0">
                <a:solidFill>
                  <a:schemeClr val="tx1"/>
                </a:solidFill>
                <a:effectLst/>
              </a:rPr>
              <a:t> del reato ma </a:t>
            </a:r>
            <a:r>
              <a:rPr lang="it-IT" sz="1800" b="1" u="sng" dirty="0">
                <a:solidFill>
                  <a:schemeClr val="tx1"/>
                </a:solidFill>
                <a:effectLst/>
              </a:rPr>
              <a:t>in quanto pubblico ufficiale è </a:t>
            </a:r>
            <a:r>
              <a:rPr lang="it-IT" sz="1800" b="1" u="sng" dirty="0">
                <a:solidFill>
                  <a:srgbClr val="D0DF0F"/>
                </a:solidFill>
                <a:effectLst/>
              </a:rPr>
              <a:t>obbligato alla denuncia di reato</a:t>
            </a:r>
            <a:r>
              <a:rPr lang="it-IT" sz="1800" b="1" dirty="0">
                <a:solidFill>
                  <a:schemeClr val="tx1"/>
                </a:solidFill>
                <a:effectLst/>
              </a:rPr>
              <a:t> ai sensi dell’articolo 361 </a:t>
            </a:r>
            <a:r>
              <a:rPr lang="it-IT" sz="1800" b="1" dirty="0" smtClean="0">
                <a:solidFill>
                  <a:schemeClr val="tx1"/>
                </a:solidFill>
                <a:effectLst/>
              </a:rPr>
              <a:t>c.p., </a:t>
            </a:r>
            <a:r>
              <a:rPr lang="it-IT" sz="1800" b="1" dirty="0">
                <a:solidFill>
                  <a:schemeClr val="tx1"/>
                </a:solidFill>
                <a:effectLst/>
              </a:rPr>
              <a:t>fattispecie che viene integrata tutte le volte in cui il pubblico ufficiale </a:t>
            </a:r>
            <a:r>
              <a:rPr lang="it-IT" sz="1800" b="1" dirty="0" smtClean="0">
                <a:solidFill>
                  <a:schemeClr val="tx1"/>
                </a:solidFill>
                <a:effectLst/>
              </a:rPr>
              <a:t>omette o </a:t>
            </a:r>
            <a:r>
              <a:rPr lang="it-IT" sz="1800" b="1" dirty="0">
                <a:solidFill>
                  <a:schemeClr val="tx1"/>
                </a:solidFill>
                <a:effectLst/>
              </a:rPr>
              <a:t>ritarda di denunciare un reato di cui ha avuto notizia nell’esercizio o a causa delle sue </a:t>
            </a:r>
            <a:r>
              <a:rPr lang="it-IT" sz="1800" b="1" dirty="0" smtClean="0">
                <a:solidFill>
                  <a:schemeClr val="tx1"/>
                </a:solidFill>
                <a:effectLst/>
              </a:rPr>
              <a:t>funzioni.</a:t>
            </a:r>
            <a:endParaRPr lang="it-IT" sz="1800" b="1" dirty="0">
              <a:solidFill>
                <a:schemeClr val="tx1"/>
              </a:solidFill>
              <a:effectLst/>
            </a:endParaRPr>
          </a:p>
        </p:txBody>
      </p:sp>
    </p:spTree>
    <p:extLst>
      <p:ext uri="{BB962C8B-B14F-4D97-AF65-F5344CB8AC3E}">
        <p14:creationId xmlns:p14="http://schemas.microsoft.com/office/powerpoint/2010/main" val="195294855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84" y="116632"/>
            <a:ext cx="8941603" cy="970450"/>
          </a:xfrm>
        </p:spPr>
        <p:txBody>
          <a:bodyPr>
            <a:noAutofit/>
          </a:bodyPr>
          <a:lstStyle/>
          <a:p>
            <a:r>
              <a:rPr lang="it-IT" sz="2900" b="1" dirty="0" smtClean="0">
                <a:solidFill>
                  <a:srgbClr val="D0DF0F"/>
                </a:solidFill>
                <a:effectLst/>
              </a:rPr>
              <a:t>IL REATO DI INTRALCIO ALLA GIUSTIZIA</a:t>
            </a:r>
            <a:endParaRPr lang="it-IT" sz="2900" b="1" dirty="0">
              <a:solidFill>
                <a:srgbClr val="D0DF0F"/>
              </a:solidFill>
              <a:effectLst/>
            </a:endParaRPr>
          </a:p>
        </p:txBody>
      </p:sp>
      <p:sp>
        <p:nvSpPr>
          <p:cNvPr id="3" name="Segnaposto contenuto 2"/>
          <p:cNvSpPr>
            <a:spLocks noGrp="1"/>
          </p:cNvSpPr>
          <p:nvPr>
            <p:ph idx="1"/>
          </p:nvPr>
        </p:nvSpPr>
        <p:spPr>
          <a:xfrm>
            <a:off x="22884" y="980728"/>
            <a:ext cx="9036496" cy="5872110"/>
          </a:xfrm>
        </p:spPr>
        <p:txBody>
          <a:bodyPr>
            <a:noAutofit/>
          </a:bodyPr>
          <a:lstStyle/>
          <a:p>
            <a:pPr algn="just">
              <a:buFont typeface="Aharoni" panose="02010803020104030203" pitchFamily="2" charset="-79"/>
              <a:buChar char="–"/>
            </a:pPr>
            <a:r>
              <a:rPr lang="it-IT" sz="1800" b="1" dirty="0">
                <a:solidFill>
                  <a:schemeClr val="tx1"/>
                </a:solidFill>
                <a:effectLst/>
              </a:rPr>
              <a:t>Si tratta della vecchia fattispecie di </a:t>
            </a:r>
            <a:r>
              <a:rPr lang="it-IT" sz="1800" b="1" dirty="0" smtClean="0">
                <a:solidFill>
                  <a:schemeClr val="tx1"/>
                </a:solidFill>
                <a:effectLst/>
              </a:rPr>
              <a:t>subornazione</a:t>
            </a:r>
            <a:r>
              <a:rPr lang="it-IT" sz="1800" b="1" dirty="0">
                <a:solidFill>
                  <a:schemeClr val="tx1"/>
                </a:solidFill>
                <a:effectLst/>
              </a:rPr>
              <a:t>.</a:t>
            </a:r>
            <a:endParaRPr lang="it-IT" sz="1800" b="1" dirty="0" smtClean="0">
              <a:solidFill>
                <a:schemeClr val="tx1"/>
              </a:solidFill>
              <a:effectLst/>
            </a:endParaRPr>
          </a:p>
          <a:p>
            <a:pPr algn="just">
              <a:buFont typeface="Aharoni" panose="02010803020104030203" pitchFamily="2" charset="-79"/>
              <a:buChar char="–"/>
            </a:pPr>
            <a:r>
              <a:rPr lang="it-IT" sz="1800" b="1" dirty="0" smtClean="0">
                <a:solidFill>
                  <a:schemeClr val="tx1"/>
                </a:solidFill>
                <a:effectLst/>
              </a:rPr>
              <a:t>Mira </a:t>
            </a:r>
            <a:r>
              <a:rPr lang="it-IT" sz="1800" b="1" dirty="0">
                <a:solidFill>
                  <a:schemeClr val="tx1"/>
                </a:solidFill>
                <a:effectLst/>
              </a:rPr>
              <a:t>a tutelare la genuinità processuale di quanti sono chiamati a riferire sui fatti di causa avanti all’autorità </a:t>
            </a:r>
            <a:r>
              <a:rPr lang="it-IT" sz="1800" b="1" dirty="0" smtClean="0">
                <a:solidFill>
                  <a:schemeClr val="tx1"/>
                </a:solidFill>
                <a:effectLst/>
              </a:rPr>
              <a:t>giudiziaria.</a:t>
            </a:r>
            <a:endParaRPr lang="it-IT" sz="1800" b="1" dirty="0">
              <a:solidFill>
                <a:schemeClr val="tx1"/>
              </a:solidFill>
              <a:effectLst/>
            </a:endParaRPr>
          </a:p>
          <a:p>
            <a:pPr algn="just">
              <a:buFont typeface="Aharoni" panose="02010803020104030203" pitchFamily="2" charset="-79"/>
              <a:buChar char="–"/>
            </a:pPr>
            <a:r>
              <a:rPr lang="it-IT" sz="1800" b="1" dirty="0">
                <a:solidFill>
                  <a:schemeClr val="tx1"/>
                </a:solidFill>
                <a:effectLst/>
              </a:rPr>
              <a:t>La sola promessa di qualsivoglia utilità anche non patrimonialmente apprezzabile per indurre il perito-CTU a commettere falsa perizia </a:t>
            </a:r>
            <a:r>
              <a:rPr lang="it-IT" sz="1800" b="1" dirty="0" smtClean="0">
                <a:solidFill>
                  <a:schemeClr val="tx1"/>
                </a:solidFill>
                <a:effectLst/>
              </a:rPr>
              <a:t>(art. </a:t>
            </a:r>
            <a:r>
              <a:rPr lang="it-IT" sz="1800" b="1" dirty="0">
                <a:solidFill>
                  <a:schemeClr val="tx1"/>
                </a:solidFill>
                <a:effectLst/>
              </a:rPr>
              <a:t>373) rischia </a:t>
            </a:r>
            <a:r>
              <a:rPr lang="it-IT" sz="1800" b="1" dirty="0" smtClean="0">
                <a:solidFill>
                  <a:schemeClr val="tx1"/>
                </a:solidFill>
                <a:effectLst/>
              </a:rPr>
              <a:t>di condizionare, </a:t>
            </a:r>
            <a:r>
              <a:rPr lang="it-IT" sz="1800" b="1" dirty="0">
                <a:solidFill>
                  <a:schemeClr val="tx1"/>
                </a:solidFill>
                <a:effectLst/>
              </a:rPr>
              <a:t>attraverso l’offerta o la </a:t>
            </a:r>
            <a:r>
              <a:rPr lang="it-IT" sz="1800" b="1" dirty="0" smtClean="0">
                <a:solidFill>
                  <a:schemeClr val="tx1"/>
                </a:solidFill>
                <a:effectLst/>
              </a:rPr>
              <a:t>promessa </a:t>
            </a:r>
            <a:r>
              <a:rPr lang="it-IT" sz="1800" b="1" dirty="0">
                <a:solidFill>
                  <a:schemeClr val="tx1"/>
                </a:solidFill>
                <a:effectLst/>
              </a:rPr>
              <a:t>finalizzata alla falsità giudiziale, l’esito del </a:t>
            </a:r>
            <a:r>
              <a:rPr lang="it-IT" sz="1800" b="1" dirty="0" smtClean="0">
                <a:solidFill>
                  <a:schemeClr val="tx1"/>
                </a:solidFill>
                <a:effectLst/>
              </a:rPr>
              <a:t>giudizio.</a:t>
            </a:r>
            <a:endParaRPr lang="it-IT" sz="1800" b="1" dirty="0">
              <a:solidFill>
                <a:schemeClr val="tx1"/>
              </a:solidFill>
              <a:effectLst/>
            </a:endParaRPr>
          </a:p>
          <a:p>
            <a:pPr algn="just">
              <a:buFont typeface="Aharoni" panose="02010803020104030203" pitchFamily="2" charset="-79"/>
              <a:buChar char="–"/>
            </a:pPr>
            <a:r>
              <a:rPr lang="it-IT" sz="1800" b="1" dirty="0">
                <a:solidFill>
                  <a:schemeClr val="tx1"/>
                </a:solidFill>
                <a:effectLst/>
              </a:rPr>
              <a:t>Trattandosi di </a:t>
            </a:r>
            <a:r>
              <a:rPr lang="it-IT" sz="1800" b="1" u="sng" dirty="0">
                <a:solidFill>
                  <a:schemeClr val="tx1"/>
                </a:solidFill>
                <a:effectLst/>
              </a:rPr>
              <a:t>reato di </a:t>
            </a:r>
            <a:r>
              <a:rPr lang="it-IT" sz="1800" b="1" u="sng" dirty="0" smtClean="0">
                <a:solidFill>
                  <a:schemeClr val="tx1"/>
                </a:solidFill>
                <a:effectLst/>
              </a:rPr>
              <a:t>pericolo</a:t>
            </a:r>
            <a:r>
              <a:rPr lang="it-IT" sz="1800" b="1" dirty="0" smtClean="0">
                <a:solidFill>
                  <a:schemeClr val="tx1"/>
                </a:solidFill>
                <a:effectLst/>
              </a:rPr>
              <a:t>, </a:t>
            </a:r>
            <a:r>
              <a:rPr lang="it-IT" sz="1800" b="1" dirty="0">
                <a:solidFill>
                  <a:schemeClr val="tx1"/>
                </a:solidFill>
                <a:effectLst/>
              </a:rPr>
              <a:t>è irrilevante che l’offerta o la promessa </a:t>
            </a:r>
            <a:r>
              <a:rPr lang="it-IT" sz="1800" b="1" dirty="0" smtClean="0">
                <a:solidFill>
                  <a:schemeClr val="tx1"/>
                </a:solidFill>
                <a:effectLst/>
              </a:rPr>
              <a:t>vengano accettate. </a:t>
            </a:r>
            <a:r>
              <a:rPr lang="it-IT" sz="1800" b="1" dirty="0">
                <a:solidFill>
                  <a:schemeClr val="tx1"/>
                </a:solidFill>
                <a:effectLst/>
              </a:rPr>
              <a:t>Ove fossero </a:t>
            </a:r>
            <a:r>
              <a:rPr lang="it-IT" sz="1800" b="1" dirty="0" smtClean="0">
                <a:solidFill>
                  <a:schemeClr val="tx1"/>
                </a:solidFill>
                <a:effectLst/>
              </a:rPr>
              <a:t>accettate, </a:t>
            </a:r>
            <a:r>
              <a:rPr lang="it-IT" sz="1800" b="1" dirty="0">
                <a:solidFill>
                  <a:schemeClr val="tx1"/>
                </a:solidFill>
                <a:effectLst/>
              </a:rPr>
              <a:t>si ritornerebbe al reato di corruzione,</a:t>
            </a:r>
          </a:p>
          <a:p>
            <a:pPr algn="just">
              <a:buFont typeface="Aharoni" panose="02010803020104030203" pitchFamily="2" charset="-79"/>
              <a:buChar char="–"/>
            </a:pPr>
            <a:r>
              <a:rPr lang="it-IT" sz="1800" b="1" dirty="0">
                <a:solidFill>
                  <a:schemeClr val="tx1"/>
                </a:solidFill>
                <a:effectLst/>
              </a:rPr>
              <a:t>La condotta deve mirare a far rendere al CTU una dichiarazione difforme da quanto a sua conoscenza.</a:t>
            </a:r>
          </a:p>
          <a:p>
            <a:pPr algn="just">
              <a:buFont typeface="Aharoni" panose="02010803020104030203" pitchFamily="2" charset="-79"/>
              <a:buChar char="–"/>
            </a:pPr>
            <a:r>
              <a:rPr lang="it-IT" sz="1800" b="1" dirty="0">
                <a:solidFill>
                  <a:schemeClr val="tx1"/>
                </a:solidFill>
                <a:effectLst/>
              </a:rPr>
              <a:t>È necessario che l’</a:t>
            </a:r>
            <a:r>
              <a:rPr lang="it-IT" sz="1800" b="1" u="sng" dirty="0">
                <a:solidFill>
                  <a:schemeClr val="tx1"/>
                </a:solidFill>
                <a:effectLst/>
              </a:rPr>
              <a:t>offerta sia susseguente al conferimento</a:t>
            </a:r>
            <a:r>
              <a:rPr lang="it-IT" sz="1800" b="1" dirty="0">
                <a:solidFill>
                  <a:schemeClr val="tx1"/>
                </a:solidFill>
                <a:effectLst/>
              </a:rPr>
              <a:t> dell’incarico ma è sufficiente che il CTU sia già stato designato per l’udienza in cui l’incarico verrà conferito.</a:t>
            </a:r>
          </a:p>
        </p:txBody>
      </p:sp>
    </p:spTree>
    <p:extLst>
      <p:ext uri="{BB962C8B-B14F-4D97-AF65-F5344CB8AC3E}">
        <p14:creationId xmlns:p14="http://schemas.microsoft.com/office/powerpoint/2010/main" val="42076089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3599" y="33834"/>
            <a:ext cx="7765322" cy="730870"/>
          </a:xfrm>
        </p:spPr>
        <p:txBody>
          <a:bodyPr>
            <a:normAutofit/>
          </a:bodyPr>
          <a:lstStyle/>
          <a:p>
            <a:r>
              <a:rPr lang="it-IT" sz="2800" b="1" dirty="0" smtClean="0">
                <a:solidFill>
                  <a:srgbClr val="D0DF0F"/>
                </a:solidFill>
                <a:effectLst/>
              </a:rPr>
              <a:t>IL REATO DI FALSA PERIZIA</a:t>
            </a:r>
            <a:endParaRPr lang="it-IT" sz="2800" b="1" dirty="0">
              <a:solidFill>
                <a:srgbClr val="D0DF0F"/>
              </a:solidFill>
              <a:effectLst/>
            </a:endParaRPr>
          </a:p>
        </p:txBody>
      </p:sp>
      <p:sp>
        <p:nvSpPr>
          <p:cNvPr id="3" name="Segnaposto contenuto 2"/>
          <p:cNvSpPr>
            <a:spLocks noGrp="1"/>
          </p:cNvSpPr>
          <p:nvPr>
            <p:ph idx="1"/>
          </p:nvPr>
        </p:nvSpPr>
        <p:spPr>
          <a:xfrm>
            <a:off x="0" y="548680"/>
            <a:ext cx="8964488" cy="6309320"/>
          </a:xfrm>
        </p:spPr>
        <p:txBody>
          <a:bodyPr>
            <a:noAutofit/>
          </a:bodyPr>
          <a:lstStyle/>
          <a:p>
            <a:pPr algn="just">
              <a:buFont typeface="Aharoni" panose="02010803020104030203" pitchFamily="2" charset="-79"/>
              <a:buChar char="–"/>
            </a:pPr>
            <a:endParaRPr lang="it-IT" sz="1400" b="1" dirty="0" smtClean="0">
              <a:solidFill>
                <a:schemeClr val="tx1"/>
              </a:solidFill>
              <a:effectLst/>
            </a:endParaRPr>
          </a:p>
          <a:p>
            <a:pPr algn="just">
              <a:buFont typeface="Aharoni" panose="02010803020104030203" pitchFamily="2" charset="-79"/>
              <a:buChar char="–"/>
            </a:pPr>
            <a:r>
              <a:rPr lang="it-IT" sz="1400" b="1" dirty="0" smtClean="0">
                <a:solidFill>
                  <a:schemeClr val="tx1"/>
                </a:solidFill>
                <a:effectLst/>
              </a:rPr>
              <a:t>Fattispecie </a:t>
            </a:r>
            <a:r>
              <a:rPr lang="it-IT" sz="1400" b="1" dirty="0">
                <a:solidFill>
                  <a:schemeClr val="tx1"/>
                </a:solidFill>
                <a:effectLst/>
              </a:rPr>
              <a:t>tipica che sanziona il perito-consulente </a:t>
            </a:r>
            <a:r>
              <a:rPr lang="it-IT" sz="1400" b="1" dirty="0" smtClean="0">
                <a:solidFill>
                  <a:schemeClr val="tx1"/>
                </a:solidFill>
                <a:effectLst/>
              </a:rPr>
              <a:t>infedele: «</a:t>
            </a:r>
            <a:r>
              <a:rPr lang="it-IT" sz="1400" b="1" dirty="0">
                <a:solidFill>
                  <a:schemeClr val="tx1"/>
                </a:solidFill>
                <a:effectLst/>
              </a:rPr>
              <a:t>Il perito… </a:t>
            </a:r>
            <a:r>
              <a:rPr lang="it-IT" sz="1400" b="1" dirty="0" smtClean="0">
                <a:solidFill>
                  <a:schemeClr val="tx1"/>
                </a:solidFill>
                <a:effectLst/>
              </a:rPr>
              <a:t>che</a:t>
            </a:r>
            <a:r>
              <a:rPr lang="it-IT" sz="1400" b="1" dirty="0">
                <a:solidFill>
                  <a:schemeClr val="tx1"/>
                </a:solidFill>
                <a:effectLst/>
              </a:rPr>
              <a:t>, nominato dall’autorità giudiziaria, da parere o interpretazioni mendaci, o afferma fatti non conformi al vero, soggiace alle pene stabilite nell’articolo precedente. La condanna importa, oltre l’interdizione dai pubblici uffici, l’interdizione dalla professione o </a:t>
            </a:r>
            <a:r>
              <a:rPr lang="it-IT" sz="1400" b="1" dirty="0" smtClean="0">
                <a:solidFill>
                  <a:schemeClr val="tx1"/>
                </a:solidFill>
                <a:effectLst/>
              </a:rPr>
              <a:t>dall’arte».</a:t>
            </a:r>
            <a:endParaRPr lang="it-IT" sz="1400" b="1" dirty="0">
              <a:solidFill>
                <a:schemeClr val="tx1"/>
              </a:solidFill>
              <a:effectLst/>
            </a:endParaRPr>
          </a:p>
          <a:p>
            <a:pPr algn="just">
              <a:buFont typeface="Aharoni" panose="02010803020104030203" pitchFamily="2" charset="-79"/>
              <a:buChar char="–"/>
            </a:pPr>
            <a:r>
              <a:rPr lang="it-IT" sz="1400" b="1" dirty="0" smtClean="0">
                <a:solidFill>
                  <a:schemeClr val="tx1"/>
                </a:solidFill>
                <a:effectLst/>
              </a:rPr>
              <a:t>Bene </a:t>
            </a:r>
            <a:r>
              <a:rPr lang="it-IT" sz="1400" b="1" dirty="0">
                <a:solidFill>
                  <a:schemeClr val="tx1"/>
                </a:solidFill>
                <a:effectLst/>
              </a:rPr>
              <a:t>giuridico </a:t>
            </a:r>
            <a:r>
              <a:rPr lang="it-IT" sz="1400" b="1" dirty="0" smtClean="0">
                <a:solidFill>
                  <a:schemeClr val="tx1"/>
                </a:solidFill>
                <a:effectLst/>
              </a:rPr>
              <a:t>protetto: </a:t>
            </a:r>
          </a:p>
          <a:p>
            <a:pPr lvl="1" algn="just">
              <a:buFont typeface="Aharoni" panose="02010803020104030203" pitchFamily="2" charset="-79"/>
              <a:buChar char="–"/>
            </a:pPr>
            <a:r>
              <a:rPr lang="it-IT" sz="1200" b="1" dirty="0" smtClean="0">
                <a:solidFill>
                  <a:schemeClr val="tx1"/>
                </a:solidFill>
                <a:effectLst/>
              </a:rPr>
              <a:t>È l’interesse </a:t>
            </a:r>
            <a:r>
              <a:rPr lang="it-IT" sz="1200" b="1" dirty="0">
                <a:solidFill>
                  <a:schemeClr val="tx1"/>
                </a:solidFill>
                <a:effectLst/>
              </a:rPr>
              <a:t>della collettività al corretto funzionamento dell’attività </a:t>
            </a:r>
            <a:r>
              <a:rPr lang="it-IT" sz="1200" b="1" dirty="0" smtClean="0">
                <a:solidFill>
                  <a:schemeClr val="tx1"/>
                </a:solidFill>
                <a:effectLst/>
              </a:rPr>
              <a:t>giudiziaria;</a:t>
            </a:r>
          </a:p>
          <a:p>
            <a:pPr lvl="1" algn="just">
              <a:buFont typeface="Aharoni" panose="02010803020104030203" pitchFamily="2" charset="-79"/>
              <a:buChar char="–"/>
            </a:pPr>
            <a:r>
              <a:rPr lang="it-IT" sz="1200" b="1" dirty="0">
                <a:solidFill>
                  <a:schemeClr val="tx1"/>
                </a:solidFill>
                <a:effectLst/>
              </a:rPr>
              <a:t>d</a:t>
            </a:r>
            <a:r>
              <a:rPr lang="it-IT" sz="1200" b="1" dirty="0" smtClean="0">
                <a:solidFill>
                  <a:schemeClr val="tx1"/>
                </a:solidFill>
                <a:effectLst/>
              </a:rPr>
              <a:t>eve </a:t>
            </a:r>
            <a:r>
              <a:rPr lang="it-IT" sz="1200" b="1" dirty="0">
                <a:solidFill>
                  <a:schemeClr val="tx1"/>
                </a:solidFill>
                <a:effectLst/>
              </a:rPr>
              <a:t>però considerarsi quantomeno danneggiato del reato anche colui la cui sfera giuridica sia lesa in via </a:t>
            </a:r>
            <a:r>
              <a:rPr lang="it-IT" sz="1200" b="1" dirty="0" smtClean="0">
                <a:solidFill>
                  <a:schemeClr val="tx1"/>
                </a:solidFill>
                <a:effectLst/>
              </a:rPr>
              <a:t>diretta ed immediata, </a:t>
            </a:r>
            <a:r>
              <a:rPr lang="it-IT" sz="1200" b="1" dirty="0">
                <a:solidFill>
                  <a:schemeClr val="tx1"/>
                </a:solidFill>
                <a:effectLst/>
              </a:rPr>
              <a:t>potendo la falsa perizia o consulenza arrecare offesa al patrimonio oltre che alla libertà e all’onore del privato.</a:t>
            </a:r>
          </a:p>
          <a:p>
            <a:pPr algn="just">
              <a:buFont typeface="Aharoni" panose="02010803020104030203" pitchFamily="2" charset="-79"/>
              <a:buChar char="–"/>
            </a:pPr>
            <a:r>
              <a:rPr lang="it-IT" sz="1400" b="1" dirty="0" smtClean="0">
                <a:solidFill>
                  <a:schemeClr val="tx1"/>
                </a:solidFill>
                <a:effectLst/>
              </a:rPr>
              <a:t>Il </a:t>
            </a:r>
            <a:r>
              <a:rPr lang="it-IT" sz="1400" b="1" dirty="0">
                <a:solidFill>
                  <a:schemeClr val="tx1"/>
                </a:solidFill>
                <a:effectLst/>
              </a:rPr>
              <a:t>reato di falsa </a:t>
            </a:r>
            <a:r>
              <a:rPr lang="it-IT" sz="1400" b="1" dirty="0" smtClean="0">
                <a:solidFill>
                  <a:schemeClr val="tx1"/>
                </a:solidFill>
                <a:effectLst/>
              </a:rPr>
              <a:t>perizia:</a:t>
            </a:r>
          </a:p>
          <a:p>
            <a:pPr lvl="1" algn="just">
              <a:buFont typeface="Aharoni" panose="02010803020104030203" pitchFamily="2" charset="-79"/>
              <a:buChar char="–"/>
            </a:pPr>
            <a:r>
              <a:rPr lang="it-IT" sz="1200" b="1" dirty="0" smtClean="0">
                <a:solidFill>
                  <a:schemeClr val="tx1"/>
                </a:solidFill>
                <a:effectLst/>
              </a:rPr>
              <a:t>è </a:t>
            </a:r>
            <a:r>
              <a:rPr lang="it-IT" sz="1200" b="1" dirty="0">
                <a:solidFill>
                  <a:schemeClr val="tx1"/>
                </a:solidFill>
                <a:effectLst/>
              </a:rPr>
              <a:t>ipotizzabile nei confronti del </a:t>
            </a:r>
            <a:r>
              <a:rPr lang="it-IT" sz="1200" b="1" dirty="0" smtClean="0">
                <a:solidFill>
                  <a:srgbClr val="D0DF0F"/>
                </a:solidFill>
                <a:effectLst/>
              </a:rPr>
              <a:t>CONSULENTE TECNICO D’UFFICIO</a:t>
            </a:r>
            <a:r>
              <a:rPr lang="it-IT" sz="1200" b="1" dirty="0" smtClean="0">
                <a:solidFill>
                  <a:schemeClr val="tx1"/>
                </a:solidFill>
                <a:effectLst/>
              </a:rPr>
              <a:t> </a:t>
            </a:r>
            <a:r>
              <a:rPr lang="it-IT" sz="1200" b="1" dirty="0">
                <a:solidFill>
                  <a:schemeClr val="tx1"/>
                </a:solidFill>
                <a:effectLst/>
              </a:rPr>
              <a:t>nominato nel corso di un procedimento di istruzione preventiva quale l’accertamento tecnico </a:t>
            </a:r>
            <a:r>
              <a:rPr lang="it-IT" sz="1200" b="1" dirty="0" smtClean="0">
                <a:solidFill>
                  <a:schemeClr val="tx1"/>
                </a:solidFill>
                <a:effectLst/>
              </a:rPr>
              <a:t>preventivo;</a:t>
            </a:r>
            <a:endParaRPr lang="it-IT" sz="1200" b="1" dirty="0">
              <a:solidFill>
                <a:schemeClr val="tx1"/>
              </a:solidFill>
              <a:effectLst/>
            </a:endParaRPr>
          </a:p>
          <a:p>
            <a:pPr lvl="1" algn="just">
              <a:buFont typeface="Aharoni" panose="02010803020104030203" pitchFamily="2" charset="-79"/>
              <a:buChar char="–"/>
            </a:pPr>
            <a:r>
              <a:rPr lang="it-IT" sz="1200" b="1" dirty="0" smtClean="0">
                <a:solidFill>
                  <a:schemeClr val="tx1"/>
                </a:solidFill>
                <a:effectLst/>
              </a:rPr>
              <a:t>non </a:t>
            </a:r>
            <a:r>
              <a:rPr lang="it-IT" sz="1200" b="1" dirty="0">
                <a:solidFill>
                  <a:schemeClr val="tx1"/>
                </a:solidFill>
                <a:effectLst/>
              </a:rPr>
              <a:t>è </a:t>
            </a:r>
            <a:r>
              <a:rPr lang="it-IT" sz="1200" b="1" dirty="0" smtClean="0">
                <a:solidFill>
                  <a:schemeClr val="tx1"/>
                </a:solidFill>
                <a:effectLst/>
              </a:rPr>
              <a:t>ipotizzabile </a:t>
            </a:r>
            <a:r>
              <a:rPr lang="it-IT" sz="1200" b="1" dirty="0">
                <a:solidFill>
                  <a:schemeClr val="tx1"/>
                </a:solidFill>
                <a:effectLst/>
              </a:rPr>
              <a:t>con riferimento all’attività dei consulenti di cui possono avvalersi tanto il difensore quanto il pubblico ministero.</a:t>
            </a:r>
          </a:p>
          <a:p>
            <a:pPr algn="just">
              <a:buFont typeface="Aharoni" panose="02010803020104030203" pitchFamily="2" charset="-79"/>
              <a:buChar char="–"/>
            </a:pPr>
            <a:r>
              <a:rPr lang="it-IT" sz="1400" b="1" dirty="0">
                <a:solidFill>
                  <a:schemeClr val="tx1"/>
                </a:solidFill>
                <a:effectLst/>
              </a:rPr>
              <a:t>La falsità </a:t>
            </a:r>
            <a:r>
              <a:rPr lang="it-IT" sz="1400" b="1" dirty="0" smtClean="0">
                <a:solidFill>
                  <a:schemeClr val="tx1"/>
                </a:solidFill>
                <a:effectLst/>
              </a:rPr>
              <a:t>può consistente nel: </a:t>
            </a:r>
          </a:p>
          <a:p>
            <a:pPr lvl="1" algn="just">
              <a:buFont typeface="Aharoni" panose="02010803020104030203" pitchFamily="2" charset="-79"/>
              <a:buChar char="–"/>
            </a:pPr>
            <a:r>
              <a:rPr lang="it-IT" sz="1200" b="1" u="sng" dirty="0" smtClean="0">
                <a:solidFill>
                  <a:schemeClr val="tx1"/>
                </a:solidFill>
                <a:effectLst/>
              </a:rPr>
              <a:t>dare </a:t>
            </a:r>
            <a:r>
              <a:rPr lang="it-IT" sz="1200" b="1" u="sng" dirty="0">
                <a:solidFill>
                  <a:schemeClr val="tx1"/>
                </a:solidFill>
                <a:effectLst/>
              </a:rPr>
              <a:t>pareri </a:t>
            </a:r>
            <a:r>
              <a:rPr lang="it-IT" sz="1200" b="1" u="sng" dirty="0" smtClean="0">
                <a:solidFill>
                  <a:schemeClr val="tx1"/>
                </a:solidFill>
                <a:effectLst/>
              </a:rPr>
              <a:t>mendaci</a:t>
            </a:r>
            <a:r>
              <a:rPr lang="it-IT" sz="1200" b="1" dirty="0" smtClean="0">
                <a:solidFill>
                  <a:schemeClr val="tx1"/>
                </a:solidFill>
                <a:effectLst/>
              </a:rPr>
              <a:t>: </a:t>
            </a:r>
            <a:r>
              <a:rPr lang="it-IT" sz="1200" b="1" dirty="0">
                <a:solidFill>
                  <a:schemeClr val="tx1"/>
                </a:solidFill>
                <a:effectLst/>
              </a:rPr>
              <a:t>il falso è </a:t>
            </a:r>
            <a:r>
              <a:rPr lang="it-IT" sz="1200" b="1" dirty="0" smtClean="0">
                <a:solidFill>
                  <a:schemeClr val="tx1"/>
                </a:solidFill>
                <a:effectLst/>
              </a:rPr>
              <a:t>qui integrato </a:t>
            </a:r>
            <a:r>
              <a:rPr lang="it-IT" sz="1200" b="1" dirty="0">
                <a:solidFill>
                  <a:schemeClr val="tx1"/>
                </a:solidFill>
                <a:effectLst/>
              </a:rPr>
              <a:t>dalla divergenza tra il convincimento reale e quello manifestato dal perito nell’elaborato prodotto in giudizio,</a:t>
            </a:r>
            <a:endParaRPr lang="it-IT" sz="1200" b="1" dirty="0" smtClean="0">
              <a:solidFill>
                <a:schemeClr val="tx1"/>
              </a:solidFill>
              <a:effectLst/>
            </a:endParaRPr>
          </a:p>
          <a:p>
            <a:pPr lvl="1" algn="just">
              <a:buFont typeface="Aharoni" panose="02010803020104030203" pitchFamily="2" charset="-79"/>
              <a:buChar char="–"/>
            </a:pPr>
            <a:r>
              <a:rPr lang="it-IT" sz="1200" b="1" u="sng" dirty="0" smtClean="0">
                <a:solidFill>
                  <a:schemeClr val="tx1"/>
                </a:solidFill>
                <a:effectLst/>
              </a:rPr>
              <a:t>affermare fatti non </a:t>
            </a:r>
            <a:r>
              <a:rPr lang="it-IT" sz="1200" b="1" u="sng" dirty="0">
                <a:solidFill>
                  <a:schemeClr val="tx1"/>
                </a:solidFill>
                <a:effectLst/>
              </a:rPr>
              <a:t>conformi al vero</a:t>
            </a:r>
            <a:r>
              <a:rPr lang="it-IT" sz="1200" b="1" dirty="0" smtClean="0">
                <a:solidFill>
                  <a:schemeClr val="tx1"/>
                </a:solidFill>
                <a:effectLst/>
              </a:rPr>
              <a:t>.</a:t>
            </a:r>
            <a:endParaRPr lang="it-IT" sz="1400" b="1" dirty="0">
              <a:solidFill>
                <a:schemeClr val="tx1"/>
              </a:solidFill>
              <a:effectLst/>
            </a:endParaRPr>
          </a:p>
          <a:p>
            <a:pPr algn="just">
              <a:buFont typeface="Aharoni" panose="02010803020104030203" pitchFamily="2" charset="-79"/>
              <a:buChar char="–"/>
            </a:pPr>
            <a:r>
              <a:rPr lang="it-IT" sz="1400" b="1" dirty="0" smtClean="0">
                <a:solidFill>
                  <a:schemeClr val="tx1"/>
                </a:solidFill>
                <a:effectLst/>
              </a:rPr>
              <a:t>È necessario </a:t>
            </a:r>
            <a:r>
              <a:rPr lang="it-IT" sz="1400" b="1" dirty="0">
                <a:solidFill>
                  <a:schemeClr val="tx1"/>
                </a:solidFill>
                <a:effectLst/>
              </a:rPr>
              <a:t>distinguere rigorosamente l’errore o anche la cattiva qualità della prestazione professionale con la dolosa alterazione del vero.</a:t>
            </a:r>
          </a:p>
          <a:p>
            <a:pPr algn="just">
              <a:buFont typeface="Aharoni" panose="02010803020104030203" pitchFamily="2" charset="-79"/>
              <a:buChar char="–"/>
            </a:pPr>
            <a:r>
              <a:rPr lang="it-IT" sz="1400" b="1" dirty="0" smtClean="0">
                <a:solidFill>
                  <a:schemeClr val="tx1"/>
                </a:solidFill>
                <a:effectLst/>
              </a:rPr>
              <a:t>Non </a:t>
            </a:r>
            <a:r>
              <a:rPr lang="it-IT" sz="1400" b="1" dirty="0">
                <a:solidFill>
                  <a:schemeClr val="tx1"/>
                </a:solidFill>
                <a:effectLst/>
              </a:rPr>
              <a:t>integra il reato la sola insostenibilità scientifica della </a:t>
            </a:r>
            <a:r>
              <a:rPr lang="it-IT" sz="1400" b="1" dirty="0" smtClean="0">
                <a:solidFill>
                  <a:schemeClr val="tx1"/>
                </a:solidFill>
                <a:effectLst/>
              </a:rPr>
              <a:t>consulenza.</a:t>
            </a:r>
            <a:endParaRPr lang="it-IT" sz="1050" b="1" dirty="0">
              <a:solidFill>
                <a:srgbClr val="002060"/>
              </a:solidFill>
              <a:effectLst/>
            </a:endParaRPr>
          </a:p>
        </p:txBody>
      </p:sp>
    </p:spTree>
    <p:extLst>
      <p:ext uri="{BB962C8B-B14F-4D97-AF65-F5344CB8AC3E}">
        <p14:creationId xmlns:p14="http://schemas.microsoft.com/office/powerpoint/2010/main" val="20654546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70"/>
            <a:ext cx="9143999" cy="970450"/>
          </a:xfrm>
        </p:spPr>
        <p:txBody>
          <a:bodyPr>
            <a:noAutofit/>
          </a:bodyPr>
          <a:lstStyle/>
          <a:p>
            <a:r>
              <a:rPr lang="it-IT" sz="2400" b="1" dirty="0" smtClean="0">
                <a:solidFill>
                  <a:srgbClr val="D0DF0F"/>
                </a:solidFill>
                <a:effectLst/>
              </a:rPr>
              <a:t>IL REATO DI FRODE PROCESSUALE: ART. 374 C.P. </a:t>
            </a:r>
            <a:endParaRPr lang="it-IT" sz="2400" b="1" dirty="0">
              <a:solidFill>
                <a:srgbClr val="D0DF0F"/>
              </a:solidFill>
              <a:effectLst/>
            </a:endParaRPr>
          </a:p>
        </p:txBody>
      </p:sp>
      <p:sp>
        <p:nvSpPr>
          <p:cNvPr id="3" name="Segnaposto contenuto 2"/>
          <p:cNvSpPr>
            <a:spLocks noGrp="1"/>
          </p:cNvSpPr>
          <p:nvPr>
            <p:ph idx="1"/>
          </p:nvPr>
        </p:nvSpPr>
        <p:spPr>
          <a:xfrm>
            <a:off x="179512" y="692696"/>
            <a:ext cx="8496944" cy="6165304"/>
          </a:xfrm>
        </p:spPr>
        <p:txBody>
          <a:bodyPr>
            <a:noAutofit/>
          </a:bodyPr>
          <a:lstStyle/>
          <a:p>
            <a:pPr marL="342900" lvl="8" indent="-306000" algn="just">
              <a:buFont typeface="Aharoni" panose="02010803020104030203" pitchFamily="2" charset="-79"/>
              <a:buChar char="–"/>
            </a:pPr>
            <a:endParaRPr lang="it-IT" sz="1500" b="1" dirty="0" smtClean="0">
              <a:solidFill>
                <a:schemeClr val="tx1"/>
              </a:solidFill>
              <a:effectLst/>
            </a:endParaRPr>
          </a:p>
          <a:p>
            <a:pPr marL="342900" lvl="8" indent="-306000" algn="just">
              <a:buFont typeface="Aharoni" panose="02010803020104030203" pitchFamily="2" charset="-79"/>
              <a:buChar char="–"/>
            </a:pPr>
            <a:r>
              <a:rPr lang="it-IT" sz="1600" b="1" dirty="0" smtClean="0">
                <a:solidFill>
                  <a:schemeClr val="tx1"/>
                </a:solidFill>
                <a:effectLst/>
              </a:rPr>
              <a:t>Il </a:t>
            </a:r>
            <a:r>
              <a:rPr lang="it-IT" sz="1600" b="1" dirty="0" smtClean="0">
                <a:solidFill>
                  <a:srgbClr val="D0DF0F"/>
                </a:solidFill>
                <a:effectLst/>
              </a:rPr>
              <a:t>perito-consulente è soggetto passivo </a:t>
            </a:r>
            <a:r>
              <a:rPr lang="it-IT" sz="1600" b="1" dirty="0">
                <a:solidFill>
                  <a:srgbClr val="D0DF0F"/>
                </a:solidFill>
                <a:effectLst/>
              </a:rPr>
              <a:t>leso dal reato</a:t>
            </a:r>
            <a:r>
              <a:rPr lang="it-IT" sz="1600" b="1" dirty="0">
                <a:solidFill>
                  <a:srgbClr val="FFFFFF"/>
                </a:solidFill>
                <a:effectLst/>
              </a:rPr>
              <a:t> ma responsabile della mancata denuncia dolosa del fatto perpetrato nei suoi confronti e volto </a:t>
            </a:r>
            <a:r>
              <a:rPr lang="it-IT" sz="1600" b="1" dirty="0" smtClean="0">
                <a:solidFill>
                  <a:srgbClr val="FFFFFF"/>
                </a:solidFill>
                <a:effectLst/>
              </a:rPr>
              <a:t>ancora una volta a </a:t>
            </a:r>
            <a:r>
              <a:rPr lang="it-IT" sz="1600" b="1" dirty="0">
                <a:solidFill>
                  <a:srgbClr val="FFFFFF"/>
                </a:solidFill>
                <a:effectLst/>
              </a:rPr>
              <a:t>ledere l’interesse della collettività al corretto funzionamento della giustizia.</a:t>
            </a:r>
          </a:p>
          <a:p>
            <a:pPr algn="just">
              <a:buFont typeface="Aharoni" panose="02010803020104030203" pitchFamily="2" charset="-79"/>
              <a:buChar char="–"/>
            </a:pPr>
            <a:r>
              <a:rPr lang="it-IT" sz="1600" b="1" dirty="0">
                <a:solidFill>
                  <a:srgbClr val="FFFFFF"/>
                </a:solidFill>
                <a:effectLst/>
              </a:rPr>
              <a:t>«chiunque nel corso di un procedimento civile… </a:t>
            </a:r>
            <a:r>
              <a:rPr lang="it-IT" sz="1600" b="1" dirty="0" smtClean="0">
                <a:solidFill>
                  <a:srgbClr val="FFFFFF"/>
                </a:solidFill>
                <a:effectLst/>
              </a:rPr>
              <a:t>al </a:t>
            </a:r>
            <a:r>
              <a:rPr lang="it-IT" sz="1600" b="1" dirty="0">
                <a:solidFill>
                  <a:srgbClr val="FFFFFF"/>
                </a:solidFill>
                <a:effectLst/>
              </a:rPr>
              <a:t>fine di trarre in inganno </a:t>
            </a:r>
            <a:r>
              <a:rPr lang="it-IT" sz="1600" b="1" dirty="0" smtClean="0">
                <a:solidFill>
                  <a:srgbClr val="FFFFFF"/>
                </a:solidFill>
                <a:effectLst/>
              </a:rPr>
              <a:t>il perito </a:t>
            </a:r>
            <a:r>
              <a:rPr lang="it-IT" sz="1600" b="1" dirty="0">
                <a:solidFill>
                  <a:srgbClr val="FFFFFF"/>
                </a:solidFill>
                <a:effectLst/>
              </a:rPr>
              <a:t>nella esecuzione di una perizia, </a:t>
            </a:r>
            <a:r>
              <a:rPr lang="it-IT" sz="1600" b="1" dirty="0" smtClean="0">
                <a:solidFill>
                  <a:srgbClr val="D0DF0F"/>
                </a:solidFill>
                <a:effectLst/>
              </a:rPr>
              <a:t>muta </a:t>
            </a:r>
            <a:r>
              <a:rPr lang="it-IT" sz="1600" b="1" dirty="0">
                <a:solidFill>
                  <a:srgbClr val="D0DF0F"/>
                </a:solidFill>
                <a:effectLst/>
              </a:rPr>
              <a:t>artificiosamente lo stato dei luoghi o delle cose o delle persone</a:t>
            </a:r>
            <a:r>
              <a:rPr lang="it-IT" sz="1600" b="1" dirty="0">
                <a:solidFill>
                  <a:srgbClr val="FFFFFF"/>
                </a:solidFill>
                <a:effectLst/>
              </a:rPr>
              <a:t>, è </a:t>
            </a:r>
            <a:r>
              <a:rPr lang="it-IT" sz="1600" b="1" dirty="0" smtClean="0">
                <a:solidFill>
                  <a:srgbClr val="FFFFFF"/>
                </a:solidFill>
                <a:effectLst/>
              </a:rPr>
              <a:t>punito…»</a:t>
            </a:r>
            <a:endParaRPr lang="it-IT" sz="1600" b="1" dirty="0">
              <a:solidFill>
                <a:srgbClr val="FFFFFF"/>
              </a:solidFill>
              <a:effectLst/>
            </a:endParaRPr>
          </a:p>
          <a:p>
            <a:pPr algn="just">
              <a:buFont typeface="Aharoni" panose="02010803020104030203" pitchFamily="2" charset="-79"/>
              <a:buChar char="–"/>
            </a:pPr>
            <a:r>
              <a:rPr lang="it-IT" sz="1600" b="1" dirty="0">
                <a:solidFill>
                  <a:srgbClr val="FFFFFF"/>
                </a:solidFill>
                <a:effectLst/>
              </a:rPr>
              <a:t>La frode processuale </a:t>
            </a:r>
            <a:r>
              <a:rPr lang="it-IT" sz="1600" b="1" dirty="0" smtClean="0">
                <a:solidFill>
                  <a:srgbClr val="FFFFFF"/>
                </a:solidFill>
                <a:effectLst/>
              </a:rPr>
              <a:t>è </a:t>
            </a:r>
            <a:r>
              <a:rPr lang="it-IT" sz="1600" b="1" dirty="0">
                <a:solidFill>
                  <a:srgbClr val="D0DF0F"/>
                </a:solidFill>
                <a:effectLst/>
              </a:rPr>
              <a:t>reato di pericolo concreto</a:t>
            </a:r>
            <a:r>
              <a:rPr lang="it-IT" sz="1600" b="1" dirty="0">
                <a:solidFill>
                  <a:srgbClr val="FFFFFF"/>
                </a:solidFill>
                <a:effectLst/>
              </a:rPr>
              <a:t> e sussiste anche quando il destinatario della frode si accorge dell’inganno.</a:t>
            </a:r>
          </a:p>
          <a:p>
            <a:pPr algn="just">
              <a:buFont typeface="Aharoni" panose="02010803020104030203" pitchFamily="2" charset="-79"/>
              <a:buChar char="–"/>
            </a:pPr>
            <a:r>
              <a:rPr lang="it-IT" sz="1600" b="1" dirty="0">
                <a:solidFill>
                  <a:srgbClr val="FFFFFF"/>
                </a:solidFill>
                <a:effectLst/>
              </a:rPr>
              <a:t>La </a:t>
            </a:r>
            <a:r>
              <a:rPr lang="it-IT" sz="1600" b="1" u="sng" dirty="0">
                <a:solidFill>
                  <a:srgbClr val="FFFFFF"/>
                </a:solidFill>
                <a:effectLst/>
              </a:rPr>
              <a:t>giurisprudenza</a:t>
            </a:r>
            <a:r>
              <a:rPr lang="it-IT" sz="1600" b="1" dirty="0">
                <a:solidFill>
                  <a:srgbClr val="FFFFFF"/>
                </a:solidFill>
                <a:effectLst/>
              </a:rPr>
              <a:t> ha ritenuto corretta la configurazione del reato </a:t>
            </a:r>
            <a:r>
              <a:rPr lang="it-IT" sz="1600" b="1" i="1" dirty="0">
                <a:solidFill>
                  <a:srgbClr val="FFFFFF"/>
                </a:solidFill>
                <a:effectLst/>
              </a:rPr>
              <a:t>de quo </a:t>
            </a:r>
            <a:r>
              <a:rPr lang="it-IT" sz="1600" b="1" dirty="0">
                <a:solidFill>
                  <a:srgbClr val="FFFFFF"/>
                </a:solidFill>
                <a:effectLst/>
              </a:rPr>
              <a:t>in un caso in cui era stato immutato artificiosamente lo stato dei luoghi di uno stabile in costruzione prima dell’espletamento dell’accertamento tecnico disposto dal presidente del tribunale </a:t>
            </a:r>
            <a:r>
              <a:rPr lang="it-IT" sz="1600" b="1" i="1" dirty="0">
                <a:solidFill>
                  <a:srgbClr val="FFFFFF"/>
                </a:solidFill>
                <a:effectLst/>
              </a:rPr>
              <a:t>ex</a:t>
            </a:r>
            <a:r>
              <a:rPr lang="it-IT" sz="1600" b="1" dirty="0">
                <a:solidFill>
                  <a:srgbClr val="FFFFFF"/>
                </a:solidFill>
                <a:effectLst/>
              </a:rPr>
              <a:t> </a:t>
            </a:r>
            <a:r>
              <a:rPr lang="it-IT" sz="1600" b="1" dirty="0" smtClean="0">
                <a:solidFill>
                  <a:srgbClr val="FFFFFF"/>
                </a:solidFill>
                <a:effectLst/>
              </a:rPr>
              <a:t>art. </a:t>
            </a:r>
            <a:r>
              <a:rPr lang="it-IT" sz="1600" b="1" dirty="0">
                <a:solidFill>
                  <a:srgbClr val="FFFFFF"/>
                </a:solidFill>
                <a:effectLst/>
              </a:rPr>
              <a:t>696 </a:t>
            </a:r>
            <a:r>
              <a:rPr lang="it-IT" sz="1600" b="1" dirty="0" err="1">
                <a:solidFill>
                  <a:srgbClr val="FFFFFF"/>
                </a:solidFill>
                <a:effectLst/>
              </a:rPr>
              <a:t>c,p,c</a:t>
            </a:r>
            <a:r>
              <a:rPr lang="it-IT" sz="1600" b="1" dirty="0">
                <a:solidFill>
                  <a:srgbClr val="FFFFFF"/>
                </a:solidFill>
                <a:effectLst/>
              </a:rPr>
              <a:t>.</a:t>
            </a:r>
          </a:p>
          <a:p>
            <a:pPr algn="just">
              <a:buFont typeface="Aharoni" panose="02010803020104030203" pitchFamily="2" charset="-79"/>
              <a:buChar char="–"/>
            </a:pPr>
            <a:r>
              <a:rPr lang="it-IT" sz="1600" b="1" dirty="0" smtClean="0">
                <a:solidFill>
                  <a:srgbClr val="FFFFFF"/>
                </a:solidFill>
                <a:effectLst/>
              </a:rPr>
              <a:t>Nel </a:t>
            </a:r>
            <a:r>
              <a:rPr lang="it-IT" sz="1600" b="1" dirty="0">
                <a:solidFill>
                  <a:srgbClr val="FFFFFF"/>
                </a:solidFill>
                <a:effectLst/>
              </a:rPr>
              <a:t>caso in cui l’autore </a:t>
            </a:r>
            <a:r>
              <a:rPr lang="it-IT" sz="1600" b="1" dirty="0" smtClean="0">
                <a:solidFill>
                  <a:srgbClr val="FFFFFF"/>
                </a:solidFill>
                <a:effectLst/>
              </a:rPr>
              <a:t>abbia </a:t>
            </a:r>
            <a:r>
              <a:rPr lang="it-IT" sz="1600" b="1" dirty="0">
                <a:solidFill>
                  <a:srgbClr val="FFFFFF"/>
                </a:solidFill>
                <a:effectLst/>
              </a:rPr>
              <a:t>tratto in inganno e indotto in errore il consulente inducendolo a redigere una falsa consulenza come effetto dell’inganno si verterà di nuovo nella più grave fattispecie di </a:t>
            </a:r>
            <a:r>
              <a:rPr lang="it-IT" sz="1600" b="1" u="sng" dirty="0">
                <a:solidFill>
                  <a:srgbClr val="FFFFFF"/>
                </a:solidFill>
                <a:effectLst/>
              </a:rPr>
              <a:t>falsa perizia</a:t>
            </a:r>
            <a:r>
              <a:rPr lang="it-IT" sz="1600" b="1" dirty="0">
                <a:solidFill>
                  <a:srgbClr val="FFFFFF"/>
                </a:solidFill>
                <a:effectLst/>
              </a:rPr>
              <a:t> di cui risponderà l’autore dell’inganno rispetto al quale il consulente assume la posizione di autore mediato</a:t>
            </a:r>
            <a:r>
              <a:rPr lang="it-IT" sz="1600" b="1" dirty="0" smtClean="0">
                <a:solidFill>
                  <a:srgbClr val="FFFFFF"/>
                </a:solidFill>
                <a:effectLst/>
              </a:rPr>
              <a:t>.</a:t>
            </a:r>
            <a:endParaRPr lang="it-IT" sz="1600" b="1" dirty="0">
              <a:solidFill>
                <a:srgbClr val="FFFFFF"/>
              </a:solidFill>
              <a:effectLst/>
            </a:endParaRPr>
          </a:p>
        </p:txBody>
      </p:sp>
    </p:spTree>
    <p:extLst>
      <p:ext uri="{BB962C8B-B14F-4D97-AF65-F5344CB8AC3E}">
        <p14:creationId xmlns:p14="http://schemas.microsoft.com/office/powerpoint/2010/main" val="5271572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8352928" cy="692696"/>
          </a:xfrm>
        </p:spPr>
        <p:txBody>
          <a:bodyPr>
            <a:normAutofit/>
          </a:bodyPr>
          <a:lstStyle/>
          <a:p>
            <a:r>
              <a:rPr lang="it-IT" sz="2900" b="1" dirty="0" smtClean="0">
                <a:solidFill>
                  <a:srgbClr val="D0DF0F"/>
                </a:solidFill>
                <a:effectLst/>
              </a:rPr>
              <a:t>IL REATO DI CONSULENZA INFEDELE</a:t>
            </a:r>
            <a:endParaRPr lang="it-IT" sz="2900" b="1" dirty="0">
              <a:solidFill>
                <a:srgbClr val="D0DF0F"/>
              </a:solidFill>
              <a:effectLst/>
            </a:endParaRPr>
          </a:p>
        </p:txBody>
      </p:sp>
      <p:sp>
        <p:nvSpPr>
          <p:cNvPr id="3" name="Segnaposto contenuto 2"/>
          <p:cNvSpPr>
            <a:spLocks noGrp="1"/>
          </p:cNvSpPr>
          <p:nvPr>
            <p:ph idx="1"/>
          </p:nvPr>
        </p:nvSpPr>
        <p:spPr>
          <a:xfrm>
            <a:off x="0" y="692696"/>
            <a:ext cx="9144000" cy="6165304"/>
          </a:xfrm>
        </p:spPr>
        <p:txBody>
          <a:bodyPr>
            <a:noAutofit/>
          </a:bodyPr>
          <a:lstStyle/>
          <a:p>
            <a:pPr algn="just">
              <a:buFont typeface="Aharoni" panose="02010803020104030203" pitchFamily="2" charset="-79"/>
              <a:buChar char="–"/>
            </a:pPr>
            <a:r>
              <a:rPr lang="it-IT" sz="1600" b="1" dirty="0">
                <a:solidFill>
                  <a:srgbClr val="FFFFFF"/>
                </a:solidFill>
                <a:effectLst/>
              </a:rPr>
              <a:t>È una fattispecie che </a:t>
            </a:r>
            <a:r>
              <a:rPr lang="it-IT" sz="1600" b="1" u="sng" dirty="0">
                <a:solidFill>
                  <a:srgbClr val="FFFFFF"/>
                </a:solidFill>
                <a:effectLst/>
              </a:rPr>
              <a:t>si rivolge al </a:t>
            </a:r>
            <a:r>
              <a:rPr lang="it-IT" sz="1600" b="1" u="sng" dirty="0">
                <a:solidFill>
                  <a:srgbClr val="D0DF0F"/>
                </a:solidFill>
                <a:effectLst/>
              </a:rPr>
              <a:t>consulente tecnico di parte</a:t>
            </a:r>
            <a:r>
              <a:rPr lang="it-IT" sz="1600" b="1" dirty="0">
                <a:solidFill>
                  <a:srgbClr val="FFFFFF"/>
                </a:solidFill>
                <a:effectLst/>
              </a:rPr>
              <a:t>.</a:t>
            </a:r>
          </a:p>
          <a:p>
            <a:pPr algn="just">
              <a:buFont typeface="Aharoni" panose="02010803020104030203" pitchFamily="2" charset="-79"/>
              <a:buChar char="–"/>
            </a:pPr>
            <a:r>
              <a:rPr lang="it-IT" sz="1600" b="1" dirty="0" smtClean="0">
                <a:solidFill>
                  <a:srgbClr val="FFFFFF"/>
                </a:solidFill>
                <a:effectLst/>
              </a:rPr>
              <a:t>«Il </a:t>
            </a:r>
            <a:r>
              <a:rPr lang="it-IT" sz="1600" b="1" dirty="0">
                <a:solidFill>
                  <a:srgbClr val="FFFFFF"/>
                </a:solidFill>
                <a:effectLst/>
              </a:rPr>
              <a:t>consulente tecnico che, </a:t>
            </a:r>
            <a:r>
              <a:rPr lang="it-IT" sz="1600" b="1" u="sng" dirty="0">
                <a:solidFill>
                  <a:srgbClr val="FFFFFF"/>
                </a:solidFill>
                <a:effectLst/>
              </a:rPr>
              <a:t>rendendosi infedele ai suoi doveri professionali, arreca nocumento agli interessi della parte</a:t>
            </a:r>
            <a:r>
              <a:rPr lang="it-IT" sz="1600" b="1" dirty="0">
                <a:solidFill>
                  <a:srgbClr val="FFFFFF"/>
                </a:solidFill>
                <a:effectLst/>
              </a:rPr>
              <a:t> da lui difesa </a:t>
            </a:r>
            <a:r>
              <a:rPr lang="it-IT" sz="1600" b="1" dirty="0" smtClean="0">
                <a:solidFill>
                  <a:srgbClr val="FFFFFF"/>
                </a:solidFill>
                <a:effectLst/>
              </a:rPr>
              <a:t>ed assistita </a:t>
            </a:r>
            <a:r>
              <a:rPr lang="it-IT" sz="1600" b="1" dirty="0">
                <a:solidFill>
                  <a:srgbClr val="FFFFFF"/>
                </a:solidFill>
                <a:effectLst/>
              </a:rPr>
              <a:t>dinanzi all’autorità giudiziaria…»</a:t>
            </a:r>
          </a:p>
          <a:p>
            <a:pPr algn="just">
              <a:buFont typeface="Aharoni" panose="02010803020104030203" pitchFamily="2" charset="-79"/>
              <a:buChar char="–"/>
            </a:pPr>
            <a:r>
              <a:rPr lang="it-IT" sz="1600" b="1" u="sng" dirty="0">
                <a:solidFill>
                  <a:srgbClr val="FFFFFF"/>
                </a:solidFill>
                <a:effectLst/>
              </a:rPr>
              <a:t>Presupposto</a:t>
            </a:r>
            <a:r>
              <a:rPr lang="it-IT" sz="1600" b="1" dirty="0">
                <a:solidFill>
                  <a:srgbClr val="FFFFFF"/>
                </a:solidFill>
                <a:effectLst/>
              </a:rPr>
              <a:t> del </a:t>
            </a:r>
            <a:r>
              <a:rPr lang="it-IT" sz="1600" b="1" dirty="0" smtClean="0">
                <a:solidFill>
                  <a:srgbClr val="FFFFFF"/>
                </a:solidFill>
                <a:effectLst/>
              </a:rPr>
              <a:t>reato: </a:t>
            </a:r>
            <a:r>
              <a:rPr lang="it-IT" sz="1600" b="1" u="sng" dirty="0" smtClean="0">
                <a:solidFill>
                  <a:srgbClr val="D0DF0F"/>
                </a:solidFill>
                <a:effectLst/>
              </a:rPr>
              <a:t>pendenza </a:t>
            </a:r>
            <a:r>
              <a:rPr lang="it-IT" sz="1600" b="1" u="sng" dirty="0">
                <a:solidFill>
                  <a:srgbClr val="D0DF0F"/>
                </a:solidFill>
                <a:effectLst/>
              </a:rPr>
              <a:t>di un procedimento</a:t>
            </a:r>
            <a:r>
              <a:rPr lang="it-IT" sz="1600" b="1" dirty="0">
                <a:solidFill>
                  <a:srgbClr val="FFFFFF"/>
                </a:solidFill>
                <a:effectLst/>
              </a:rPr>
              <a:t> nel quale deve realizzarsi la violazione degli obblighi assunti con il mandato.</a:t>
            </a:r>
          </a:p>
          <a:p>
            <a:pPr algn="just">
              <a:buFont typeface="Aharoni" panose="02010803020104030203" pitchFamily="2" charset="-79"/>
              <a:buChar char="–"/>
            </a:pPr>
            <a:r>
              <a:rPr lang="it-IT" sz="1600" b="1" dirty="0">
                <a:solidFill>
                  <a:srgbClr val="FFFFFF"/>
                </a:solidFill>
                <a:effectLst/>
              </a:rPr>
              <a:t>Occorre la </a:t>
            </a:r>
            <a:r>
              <a:rPr lang="it-IT" sz="1600" b="1" u="sng" dirty="0">
                <a:solidFill>
                  <a:srgbClr val="FFFFFF"/>
                </a:solidFill>
                <a:effectLst/>
              </a:rPr>
              <a:t>verificazione di un </a:t>
            </a:r>
            <a:r>
              <a:rPr lang="it-IT" sz="1600" b="1" u="sng" dirty="0">
                <a:solidFill>
                  <a:srgbClr val="D0DF0F"/>
                </a:solidFill>
                <a:effectLst/>
              </a:rPr>
              <a:t>nocumento agli interessi della parte</a:t>
            </a:r>
            <a:r>
              <a:rPr lang="it-IT" sz="1600" b="1" dirty="0">
                <a:solidFill>
                  <a:srgbClr val="FFFFFF"/>
                </a:solidFill>
                <a:effectLst/>
              </a:rPr>
              <a:t> quale conseguenza della violazione dei doveri </a:t>
            </a:r>
            <a:r>
              <a:rPr lang="it-IT" sz="1600" b="1" dirty="0" smtClean="0">
                <a:solidFill>
                  <a:srgbClr val="FFFFFF"/>
                </a:solidFill>
                <a:effectLst/>
              </a:rPr>
              <a:t>professionali:</a:t>
            </a:r>
          </a:p>
          <a:p>
            <a:pPr lvl="1" algn="just">
              <a:buFont typeface="Aharoni" panose="02010803020104030203" pitchFamily="2" charset="-79"/>
              <a:buChar char="–"/>
            </a:pPr>
            <a:r>
              <a:rPr lang="it-IT" sz="1400" b="1" u="sng" dirty="0" smtClean="0">
                <a:solidFill>
                  <a:srgbClr val="FFFFFF"/>
                </a:solidFill>
                <a:effectLst/>
              </a:rPr>
              <a:t>È irrilevante </a:t>
            </a:r>
            <a:r>
              <a:rPr lang="it-IT" sz="1400" b="1" u="sng" dirty="0">
                <a:solidFill>
                  <a:srgbClr val="FFFFFF"/>
                </a:solidFill>
                <a:effectLst/>
              </a:rPr>
              <a:t>il consenso prestato dalla parte</a:t>
            </a:r>
            <a:r>
              <a:rPr lang="it-IT" sz="1400" b="1" dirty="0">
                <a:solidFill>
                  <a:srgbClr val="FFFFFF"/>
                </a:solidFill>
                <a:effectLst/>
              </a:rPr>
              <a:t> quando l’attività del consulente si traduca nel consigliare al cliente un comportamento contrario alla legge. Prevale l’esigenza di oggettivo corretto adempimento dei doveri </a:t>
            </a:r>
            <a:r>
              <a:rPr lang="it-IT" sz="1400" b="1" dirty="0" smtClean="0">
                <a:solidFill>
                  <a:srgbClr val="FFFFFF"/>
                </a:solidFill>
                <a:effectLst/>
              </a:rPr>
              <a:t>professionali.</a:t>
            </a:r>
          </a:p>
          <a:p>
            <a:pPr lvl="1" algn="just">
              <a:buFont typeface="Aharoni" panose="02010803020104030203" pitchFamily="2" charset="-79"/>
              <a:buChar char="–"/>
            </a:pPr>
            <a:r>
              <a:rPr lang="it-IT" sz="1400" b="1" dirty="0" smtClean="0">
                <a:solidFill>
                  <a:srgbClr val="FFFFFF"/>
                </a:solidFill>
                <a:effectLst/>
              </a:rPr>
              <a:t>Il </a:t>
            </a:r>
            <a:r>
              <a:rPr lang="it-IT" sz="1400" b="1" dirty="0">
                <a:solidFill>
                  <a:srgbClr val="FFFFFF"/>
                </a:solidFill>
                <a:effectLst/>
              </a:rPr>
              <a:t>nocumento può consistere anche nel mancato conseguimento dei benefici di ordine anche solo morale che alla parte sarebbero potuti derivare dal corretto e leale esercizio del patrocinio.</a:t>
            </a:r>
          </a:p>
          <a:p>
            <a:pPr algn="just">
              <a:buFont typeface="Aharoni" panose="02010803020104030203" pitchFamily="2" charset="-79"/>
              <a:buChar char="–"/>
            </a:pPr>
            <a:r>
              <a:rPr lang="it-IT" sz="1600" b="1" dirty="0">
                <a:solidFill>
                  <a:srgbClr val="FFFFFF"/>
                </a:solidFill>
                <a:effectLst/>
              </a:rPr>
              <a:t>In </a:t>
            </a:r>
            <a:r>
              <a:rPr lang="it-IT" sz="1600" b="1" u="sng" dirty="0">
                <a:solidFill>
                  <a:srgbClr val="FFFFFF"/>
                </a:solidFill>
                <a:effectLst/>
              </a:rPr>
              <a:t>giurisprudenza</a:t>
            </a:r>
            <a:r>
              <a:rPr lang="it-IT" sz="1600" b="1" dirty="0">
                <a:solidFill>
                  <a:srgbClr val="FFFFFF"/>
                </a:solidFill>
                <a:effectLst/>
              </a:rPr>
              <a:t> si afferma che </a:t>
            </a:r>
            <a:r>
              <a:rPr lang="it-IT" sz="1600" b="1" u="sng" dirty="0">
                <a:solidFill>
                  <a:srgbClr val="FFFFFF"/>
                </a:solidFill>
                <a:effectLst/>
              </a:rPr>
              <a:t>il consulente tecnico è tenuto a rispettare nella situazione processuale concreta quell’insieme di norme tecniche, legali ed etiche, generalmente riconosciute</a:t>
            </a:r>
            <a:r>
              <a:rPr lang="it-IT" sz="1600" b="1" dirty="0">
                <a:solidFill>
                  <a:srgbClr val="FFFFFF"/>
                </a:solidFill>
                <a:effectLst/>
              </a:rPr>
              <a:t>, che costituiscono la deontologia </a:t>
            </a:r>
            <a:r>
              <a:rPr lang="it-IT" sz="1600" b="1" dirty="0" smtClean="0">
                <a:solidFill>
                  <a:srgbClr val="FFFFFF"/>
                </a:solidFill>
                <a:effectLst/>
              </a:rPr>
              <a:t>professionale. Il </a:t>
            </a:r>
            <a:r>
              <a:rPr lang="it-IT" sz="1600" b="1" dirty="0">
                <a:solidFill>
                  <a:srgbClr val="FFFFFF"/>
                </a:solidFill>
                <a:effectLst/>
              </a:rPr>
              <a:t>risultato del procedimento può essere pregiudicato o ritardato </a:t>
            </a:r>
            <a:r>
              <a:rPr lang="it-IT" sz="1600" b="1" dirty="0" smtClean="0">
                <a:solidFill>
                  <a:srgbClr val="FFFFFF"/>
                </a:solidFill>
                <a:effectLst/>
              </a:rPr>
              <a:t>dalla </a:t>
            </a:r>
            <a:r>
              <a:rPr lang="it-IT" sz="1600" b="1" dirty="0">
                <a:solidFill>
                  <a:srgbClr val="FFFFFF"/>
                </a:solidFill>
                <a:effectLst/>
              </a:rPr>
              <a:t>infedeltà di tali </a:t>
            </a:r>
            <a:r>
              <a:rPr lang="it-IT" sz="1600" b="1" dirty="0" smtClean="0">
                <a:solidFill>
                  <a:srgbClr val="FFFFFF"/>
                </a:solidFill>
                <a:effectLst/>
              </a:rPr>
              <a:t>doveri e </a:t>
            </a:r>
            <a:r>
              <a:rPr lang="it-IT" sz="1600" b="1" dirty="0">
                <a:solidFill>
                  <a:srgbClr val="FFFFFF"/>
                </a:solidFill>
                <a:effectLst/>
              </a:rPr>
              <a:t>di conseguenza </a:t>
            </a:r>
            <a:r>
              <a:rPr lang="it-IT" sz="1600" b="1" dirty="0" smtClean="0">
                <a:solidFill>
                  <a:srgbClr val="FFFFFF"/>
                </a:solidFill>
                <a:effectLst/>
              </a:rPr>
              <a:t>può </a:t>
            </a:r>
            <a:r>
              <a:rPr lang="it-IT" sz="1600" b="1" dirty="0">
                <a:solidFill>
                  <a:srgbClr val="FFFFFF"/>
                </a:solidFill>
                <a:effectLst/>
              </a:rPr>
              <a:t>recarsi nocumento agli interessi della parte integrandosi così il </a:t>
            </a:r>
            <a:r>
              <a:rPr lang="it-IT" sz="1600" b="1" dirty="0" smtClean="0">
                <a:solidFill>
                  <a:srgbClr val="FFFFFF"/>
                </a:solidFill>
                <a:effectLst/>
              </a:rPr>
              <a:t>reato.</a:t>
            </a:r>
            <a:endParaRPr lang="it-IT" sz="1600" b="1" dirty="0">
              <a:solidFill>
                <a:srgbClr val="FFFFFF"/>
              </a:solidFill>
              <a:effectLst/>
            </a:endParaRPr>
          </a:p>
        </p:txBody>
      </p:sp>
    </p:spTree>
    <p:extLst>
      <p:ext uri="{BB962C8B-B14F-4D97-AF65-F5344CB8AC3E}">
        <p14:creationId xmlns:p14="http://schemas.microsoft.com/office/powerpoint/2010/main" val="7334447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077" y="116632"/>
            <a:ext cx="9113846" cy="970450"/>
          </a:xfrm>
        </p:spPr>
        <p:txBody>
          <a:bodyPr>
            <a:noAutofit/>
          </a:bodyPr>
          <a:lstStyle/>
          <a:p>
            <a:r>
              <a:rPr lang="it-IT" sz="2900" b="1" dirty="0" smtClean="0">
                <a:solidFill>
                  <a:srgbClr val="D0DF0F"/>
                </a:solidFill>
                <a:effectLst/>
              </a:rPr>
              <a:t>ALTRE INFEDELTÀ DEL CONSULENTE TECNICO</a:t>
            </a:r>
            <a:endParaRPr lang="it-IT" sz="2900" b="1" dirty="0">
              <a:solidFill>
                <a:srgbClr val="D0DF0F"/>
              </a:solidFill>
              <a:effectLst/>
            </a:endParaRPr>
          </a:p>
        </p:txBody>
      </p:sp>
      <p:sp>
        <p:nvSpPr>
          <p:cNvPr id="3" name="Segnaposto contenuto 2"/>
          <p:cNvSpPr>
            <a:spLocks noGrp="1"/>
          </p:cNvSpPr>
          <p:nvPr>
            <p:ph idx="1"/>
          </p:nvPr>
        </p:nvSpPr>
        <p:spPr>
          <a:xfrm>
            <a:off x="-30154" y="908720"/>
            <a:ext cx="8850626" cy="5629606"/>
          </a:xfrm>
        </p:spPr>
        <p:txBody>
          <a:bodyPr>
            <a:noAutofit/>
          </a:bodyPr>
          <a:lstStyle/>
          <a:p>
            <a:pPr marL="36900" indent="0" algn="just">
              <a:buNone/>
            </a:pPr>
            <a:r>
              <a:rPr lang="it-IT" sz="1900" b="1" dirty="0" smtClean="0">
                <a:solidFill>
                  <a:srgbClr val="D0DF0F"/>
                </a:solidFill>
              </a:rPr>
              <a:t>ART. 381:</a:t>
            </a:r>
            <a:r>
              <a:rPr lang="it-IT" sz="1900" b="1" dirty="0" smtClean="0">
                <a:solidFill>
                  <a:srgbClr val="FFFFFF"/>
                </a:solidFill>
              </a:rPr>
              <a:t> </a:t>
            </a:r>
          </a:p>
          <a:p>
            <a:pPr algn="just">
              <a:buFont typeface="Aharoni" panose="02010803020104030203" pitchFamily="2" charset="-79"/>
              <a:buChar char="–"/>
            </a:pPr>
            <a:r>
              <a:rPr lang="it-IT" sz="1900" b="1" u="sng" dirty="0" smtClean="0">
                <a:solidFill>
                  <a:srgbClr val="FFFFFF"/>
                </a:solidFill>
              </a:rPr>
              <a:t>comma 1</a:t>
            </a:r>
            <a:r>
              <a:rPr lang="it-IT" sz="1900" b="1" dirty="0" smtClean="0">
                <a:solidFill>
                  <a:srgbClr val="FFFFFF"/>
                </a:solidFill>
              </a:rPr>
              <a:t>: </a:t>
            </a:r>
            <a:r>
              <a:rPr lang="it-IT" sz="1900" b="1" dirty="0">
                <a:solidFill>
                  <a:srgbClr val="FFFFFF"/>
                </a:solidFill>
              </a:rPr>
              <a:t>«il consulente tecnico che, in un procedimento dinanzi all’autorità giudiziaria, </a:t>
            </a:r>
            <a:r>
              <a:rPr lang="it-IT" sz="1900" b="1" dirty="0">
                <a:solidFill>
                  <a:srgbClr val="D0DF0F"/>
                </a:solidFill>
              </a:rPr>
              <a:t>presta contemporaneamente, anche per interposta persona, il suo patrocinio con la sua consulenza a favore di parti contrarie</a:t>
            </a:r>
            <a:r>
              <a:rPr lang="it-IT" sz="1900" b="1" dirty="0">
                <a:solidFill>
                  <a:srgbClr val="FFFFFF"/>
                </a:solidFill>
              </a:rPr>
              <a:t>, è punito</a:t>
            </a:r>
            <a:r>
              <a:rPr lang="it-IT" sz="1900" b="1" dirty="0" smtClean="0">
                <a:solidFill>
                  <a:srgbClr val="FFFFFF"/>
                </a:solidFill>
              </a:rPr>
              <a:t>…».</a:t>
            </a:r>
          </a:p>
          <a:p>
            <a:pPr lvl="2" algn="just">
              <a:buFontTx/>
              <a:buChar char="-"/>
            </a:pPr>
            <a:r>
              <a:rPr lang="it-IT" b="1" u="sng" dirty="0">
                <a:solidFill>
                  <a:srgbClr val="FFFFFF"/>
                </a:solidFill>
              </a:rPr>
              <a:t>Parti contrarie</a:t>
            </a:r>
            <a:r>
              <a:rPr lang="it-IT" b="1" dirty="0">
                <a:solidFill>
                  <a:srgbClr val="FFFFFF"/>
                </a:solidFill>
              </a:rPr>
              <a:t>: quelle che versano in una situazione processuale anche soltanto formalmente antagonistiche, indipendentemente dalle dissimulate finalità che esse intendono eventualmente raggiungere per collusione o per altri occulti accordi</a:t>
            </a:r>
            <a:r>
              <a:rPr lang="it-IT" b="1" dirty="0" smtClean="0">
                <a:solidFill>
                  <a:srgbClr val="FFFFFF"/>
                </a:solidFill>
              </a:rPr>
              <a:t>.</a:t>
            </a:r>
            <a:endParaRPr lang="it-IT" b="1" dirty="0">
              <a:solidFill>
                <a:srgbClr val="FFFFFF"/>
              </a:solidFill>
            </a:endParaRPr>
          </a:p>
          <a:p>
            <a:pPr marL="36900" indent="0" algn="just">
              <a:buNone/>
            </a:pPr>
            <a:r>
              <a:rPr lang="it-IT" sz="1900" b="1" dirty="0" smtClean="0">
                <a:solidFill>
                  <a:srgbClr val="FFFFFF"/>
                </a:solidFill>
              </a:rPr>
              <a:t>- </a:t>
            </a:r>
            <a:r>
              <a:rPr lang="it-IT" sz="1900" b="1" u="sng" dirty="0" smtClean="0">
                <a:solidFill>
                  <a:srgbClr val="FFFFFF"/>
                </a:solidFill>
                <a:effectLst/>
              </a:rPr>
              <a:t>comma 2</a:t>
            </a:r>
            <a:r>
              <a:rPr lang="it-IT" sz="1900" b="1" dirty="0" smtClean="0">
                <a:solidFill>
                  <a:srgbClr val="FFFFFF"/>
                </a:solidFill>
              </a:rPr>
              <a:t>: </a:t>
            </a:r>
            <a:r>
              <a:rPr lang="it-IT" sz="1900" b="1" dirty="0">
                <a:solidFill>
                  <a:srgbClr val="FFFFFF"/>
                </a:solidFill>
              </a:rPr>
              <a:t>«La pena è della reclusione fino a un </a:t>
            </a:r>
            <a:r>
              <a:rPr lang="it-IT" sz="1900" b="1" dirty="0" smtClean="0">
                <a:solidFill>
                  <a:srgbClr val="FFFFFF"/>
                </a:solidFill>
              </a:rPr>
              <a:t>anno… se </a:t>
            </a:r>
            <a:r>
              <a:rPr lang="it-IT" sz="1900" b="1" dirty="0">
                <a:solidFill>
                  <a:srgbClr val="FFFFFF"/>
                </a:solidFill>
              </a:rPr>
              <a:t>il consulente, dopo aver difeso, assistito rappresentato una parte, </a:t>
            </a:r>
            <a:r>
              <a:rPr lang="it-IT" sz="1900" b="1" dirty="0">
                <a:solidFill>
                  <a:srgbClr val="D0DF0F"/>
                </a:solidFill>
              </a:rPr>
              <a:t>assume, senza il consenso di questa, nello stesso procedimento, </a:t>
            </a:r>
            <a:r>
              <a:rPr lang="it-IT" sz="1900" b="1" dirty="0" smtClean="0">
                <a:solidFill>
                  <a:srgbClr val="D0DF0F"/>
                </a:solidFill>
              </a:rPr>
              <a:t>… la </a:t>
            </a:r>
            <a:r>
              <a:rPr lang="it-IT" sz="1900" b="1" dirty="0">
                <a:solidFill>
                  <a:srgbClr val="D0DF0F"/>
                </a:solidFill>
              </a:rPr>
              <a:t>consulenza della parte avversa</a:t>
            </a:r>
            <a:r>
              <a:rPr lang="it-IT" sz="1900" b="1" dirty="0" smtClean="0">
                <a:solidFill>
                  <a:srgbClr val="FFFFFF"/>
                </a:solidFill>
              </a:rPr>
              <a:t>».</a:t>
            </a:r>
            <a:endParaRPr lang="it-IT" sz="1900" b="1" dirty="0">
              <a:solidFill>
                <a:srgbClr val="FFFFFF"/>
              </a:solidFill>
            </a:endParaRPr>
          </a:p>
          <a:p>
            <a:pPr lvl="2" algn="just">
              <a:buFont typeface="Aharoni" panose="02010803020104030203" pitchFamily="2" charset="-79"/>
              <a:buChar char="–"/>
            </a:pPr>
            <a:r>
              <a:rPr lang="it-IT" b="1" u="sng" dirty="0" smtClean="0">
                <a:solidFill>
                  <a:srgbClr val="FFFFFF"/>
                </a:solidFill>
              </a:rPr>
              <a:t>Parti avversarie</a:t>
            </a:r>
            <a:r>
              <a:rPr lang="it-IT" b="1" dirty="0" smtClean="0">
                <a:solidFill>
                  <a:srgbClr val="FFFFFF"/>
                </a:solidFill>
              </a:rPr>
              <a:t>: che </a:t>
            </a:r>
            <a:r>
              <a:rPr lang="it-IT" b="1" dirty="0">
                <a:solidFill>
                  <a:srgbClr val="FFFFFF"/>
                </a:solidFill>
              </a:rPr>
              <a:t>versano in uno stato di contrapposizione </a:t>
            </a:r>
            <a:r>
              <a:rPr lang="it-IT" b="1" dirty="0" smtClean="0">
                <a:solidFill>
                  <a:srgbClr val="FFFFFF"/>
                </a:solidFill>
              </a:rPr>
              <a:t>reale.</a:t>
            </a:r>
            <a:endParaRPr lang="it-IT" b="1" dirty="0">
              <a:solidFill>
                <a:srgbClr val="FFFFFF"/>
              </a:solidFill>
            </a:endParaRPr>
          </a:p>
        </p:txBody>
      </p:sp>
    </p:spTree>
    <p:extLst>
      <p:ext uri="{BB962C8B-B14F-4D97-AF65-F5344CB8AC3E}">
        <p14:creationId xmlns:p14="http://schemas.microsoft.com/office/powerpoint/2010/main" val="6216898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44000" cy="970450"/>
          </a:xfrm>
        </p:spPr>
        <p:txBody>
          <a:bodyPr>
            <a:noAutofit/>
          </a:bodyPr>
          <a:lstStyle/>
          <a:p>
            <a:r>
              <a:rPr lang="it-IT" sz="2600" b="1" dirty="0" smtClean="0">
                <a:solidFill>
                  <a:srgbClr val="D0DF0F"/>
                </a:solidFill>
                <a:effectLst/>
              </a:rPr>
              <a:t>IL REATO DI RIFIUTO DI UFFICI LEGALMENTE DOVUTI: ART 366 C.P.</a:t>
            </a:r>
            <a:endParaRPr lang="it-IT" sz="2600" b="1" dirty="0">
              <a:solidFill>
                <a:srgbClr val="D0DF0F"/>
              </a:solidFill>
              <a:effectLst/>
            </a:endParaRPr>
          </a:p>
        </p:txBody>
      </p:sp>
      <p:sp>
        <p:nvSpPr>
          <p:cNvPr id="3" name="Segnaposto contenuto 2"/>
          <p:cNvSpPr>
            <a:spLocks noGrp="1"/>
          </p:cNvSpPr>
          <p:nvPr>
            <p:ph idx="1"/>
          </p:nvPr>
        </p:nvSpPr>
        <p:spPr>
          <a:xfrm>
            <a:off x="911" y="1068272"/>
            <a:ext cx="9144000" cy="6033136"/>
          </a:xfrm>
        </p:spPr>
        <p:txBody>
          <a:bodyPr>
            <a:noAutofit/>
          </a:bodyPr>
          <a:lstStyle/>
          <a:p>
            <a:pPr algn="just">
              <a:buFont typeface="Aharoni" panose="02010803020104030203" pitchFamily="2" charset="-79"/>
              <a:buChar char="–"/>
            </a:pPr>
            <a:r>
              <a:rPr lang="it-IT" sz="1300" b="1" dirty="0">
                <a:solidFill>
                  <a:srgbClr val="FFFFFF"/>
                </a:solidFill>
                <a:effectLst/>
              </a:rPr>
              <a:t>Il rilievo pubblicistico delle funzioni svolte dal consulente tecnico nel processo trova puntuale riscontro nella previsione dell’articolo 366 </a:t>
            </a:r>
            <a:r>
              <a:rPr lang="it-IT" sz="1300" b="1" dirty="0" smtClean="0">
                <a:solidFill>
                  <a:srgbClr val="FFFFFF"/>
                </a:solidFill>
                <a:effectLst/>
              </a:rPr>
              <a:t>c.p.: </a:t>
            </a:r>
            <a:r>
              <a:rPr lang="it-IT" sz="1300" b="1" dirty="0">
                <a:solidFill>
                  <a:srgbClr val="FFFFFF"/>
                </a:solidFill>
                <a:effectLst/>
              </a:rPr>
              <a:t>«chiunque nominato dall’autorità giudiziaria </a:t>
            </a:r>
            <a:r>
              <a:rPr lang="it-IT" sz="1300" b="1" dirty="0" smtClean="0">
                <a:solidFill>
                  <a:srgbClr val="FFFFFF"/>
                </a:solidFill>
                <a:effectLst/>
              </a:rPr>
              <a:t>perito… ottiene </a:t>
            </a:r>
            <a:r>
              <a:rPr lang="it-IT" sz="1300" b="1" dirty="0">
                <a:solidFill>
                  <a:srgbClr val="FFFFFF"/>
                </a:solidFill>
                <a:effectLst/>
              </a:rPr>
              <a:t>con mezzi fraudolenti l’esenzione dall’obbligo di comparire o di prestare il suo ufficio, è punito…»</a:t>
            </a:r>
          </a:p>
          <a:p>
            <a:pPr algn="just">
              <a:buFont typeface="Aharoni" panose="02010803020104030203" pitchFamily="2" charset="-79"/>
              <a:buChar char="–"/>
            </a:pPr>
            <a:r>
              <a:rPr lang="it-IT" sz="1300" b="1" dirty="0">
                <a:solidFill>
                  <a:srgbClr val="FFFFFF"/>
                </a:solidFill>
                <a:effectLst/>
              </a:rPr>
              <a:t>«Le stesse pene si applicano a chi, chiamato dinanzi all’autorità giudiziaria per adempiere ad alcuna delle predette funzioni, rifiuta di dare le proprie generalità, ovvero di prestare il giuramento richiesto, ovvero di assumere o di adempiere le funzioni medesime</a:t>
            </a:r>
            <a:r>
              <a:rPr lang="it-IT" sz="1300" b="1" dirty="0" smtClean="0">
                <a:solidFill>
                  <a:srgbClr val="FFFFFF"/>
                </a:solidFill>
                <a:effectLst/>
              </a:rPr>
              <a:t>».</a:t>
            </a:r>
            <a:endParaRPr lang="it-IT" sz="1300" b="1" dirty="0">
              <a:solidFill>
                <a:srgbClr val="FFFFFF"/>
              </a:solidFill>
              <a:effectLst/>
            </a:endParaRPr>
          </a:p>
          <a:p>
            <a:pPr algn="just">
              <a:buFont typeface="Aharoni" panose="02010803020104030203" pitchFamily="2" charset="-79"/>
              <a:buChar char="–"/>
            </a:pPr>
            <a:r>
              <a:rPr lang="it-IT" sz="1300" b="1" dirty="0">
                <a:solidFill>
                  <a:srgbClr val="FFFFFF"/>
                </a:solidFill>
                <a:effectLst/>
              </a:rPr>
              <a:t>E sanzionato </a:t>
            </a:r>
            <a:r>
              <a:rPr lang="it-IT" sz="1300" b="1" dirty="0" smtClean="0">
                <a:solidFill>
                  <a:srgbClr val="FFFFFF"/>
                </a:solidFill>
                <a:effectLst/>
              </a:rPr>
              <a:t>quindi </a:t>
            </a:r>
            <a:r>
              <a:rPr lang="it-IT" sz="1300" b="1" dirty="0">
                <a:solidFill>
                  <a:srgbClr val="FFFFFF"/>
                </a:solidFill>
                <a:effectLst/>
              </a:rPr>
              <a:t>ogni comportamento di fraudolente elusione dell’obbligo di prestare l’ufficio conferito o di rifiuto del compimento degli atti preparatori all’assunzione dell’ufficio,</a:t>
            </a:r>
          </a:p>
          <a:p>
            <a:pPr algn="just">
              <a:buFont typeface="Aharoni" panose="02010803020104030203" pitchFamily="2" charset="-79"/>
              <a:buChar char="–"/>
            </a:pPr>
            <a:r>
              <a:rPr lang="it-IT" sz="1300" b="1" dirty="0">
                <a:solidFill>
                  <a:srgbClr val="FFFFFF"/>
                </a:solidFill>
                <a:effectLst/>
              </a:rPr>
              <a:t>Il bene </a:t>
            </a:r>
            <a:r>
              <a:rPr lang="it-IT" sz="1300" b="1" dirty="0" smtClean="0">
                <a:solidFill>
                  <a:srgbClr val="FFFFFF"/>
                </a:solidFill>
                <a:effectLst/>
              </a:rPr>
              <a:t>tutelato: corretto </a:t>
            </a:r>
            <a:r>
              <a:rPr lang="it-IT" sz="1300" b="1" dirty="0">
                <a:solidFill>
                  <a:srgbClr val="FFFFFF"/>
                </a:solidFill>
                <a:effectLst/>
              </a:rPr>
              <a:t>adempimento di funzioni giudiziarie da parte di chi è chiamato a svolgere funzioni giudiziarie ausiliari.</a:t>
            </a:r>
          </a:p>
          <a:p>
            <a:pPr algn="just">
              <a:buFont typeface="Aharoni" panose="02010803020104030203" pitchFamily="2" charset="-79"/>
              <a:buChar char="–"/>
            </a:pPr>
            <a:r>
              <a:rPr lang="it-IT" sz="1300" b="1" dirty="0">
                <a:solidFill>
                  <a:srgbClr val="FFFFFF"/>
                </a:solidFill>
                <a:effectLst/>
              </a:rPr>
              <a:t>Si discute se la fattispecie riguardi solo comportamenti prodromici o anche le condotte successive all’assunzione dell’incarico.</a:t>
            </a:r>
          </a:p>
          <a:p>
            <a:pPr algn="just">
              <a:buFont typeface="Aharoni" panose="02010803020104030203" pitchFamily="2" charset="-79"/>
              <a:buChar char="–"/>
            </a:pPr>
            <a:r>
              <a:rPr lang="it-IT" sz="1300" b="1" dirty="0">
                <a:solidFill>
                  <a:srgbClr val="FFFFFF"/>
                </a:solidFill>
                <a:effectLst/>
              </a:rPr>
              <a:t>Il rifiuto può desumersi dal comportamento tenuto quando esso si manifesti attraverso un fatto positivo univoco e concludente.</a:t>
            </a:r>
          </a:p>
          <a:p>
            <a:pPr algn="just">
              <a:buFont typeface="Aharoni" panose="02010803020104030203" pitchFamily="2" charset="-79"/>
              <a:buChar char="–"/>
            </a:pPr>
            <a:r>
              <a:rPr lang="it-IT" sz="1300" b="1" dirty="0">
                <a:solidFill>
                  <a:srgbClr val="FFFFFF"/>
                </a:solidFill>
                <a:effectLst/>
              </a:rPr>
              <a:t>In giurisprudenza si afferma che il consulente tecnico d’ufficio che dopo aver accettato l’incarico e percepito all’uopo una determinata somma di denaro ometta di depositare la relazione di consulenza nel termine concesso, così come in epoca successiva, senza giustificare il mancato adempimento dell’incarico, integra il </a:t>
            </a:r>
            <a:r>
              <a:rPr lang="it-IT" sz="1300" b="1" dirty="0" smtClean="0">
                <a:solidFill>
                  <a:srgbClr val="FFFFFF"/>
                </a:solidFill>
                <a:effectLst/>
              </a:rPr>
              <a:t>reato di </a:t>
            </a:r>
            <a:r>
              <a:rPr lang="it-IT" sz="1300" b="1" dirty="0">
                <a:solidFill>
                  <a:srgbClr val="FFFFFF"/>
                </a:solidFill>
                <a:effectLst/>
              </a:rPr>
              <a:t>omissione d’atti d’ufficio e non anche la fattispecie </a:t>
            </a:r>
            <a:r>
              <a:rPr lang="it-IT" sz="1300" b="1" dirty="0" smtClean="0">
                <a:solidFill>
                  <a:srgbClr val="FFFFFF"/>
                </a:solidFill>
                <a:effectLst/>
              </a:rPr>
              <a:t>incriminatrice </a:t>
            </a:r>
            <a:r>
              <a:rPr lang="it-IT" sz="1300" b="1" dirty="0">
                <a:solidFill>
                  <a:srgbClr val="FFFFFF"/>
                </a:solidFill>
                <a:effectLst/>
              </a:rPr>
              <a:t>di cui </a:t>
            </a:r>
            <a:r>
              <a:rPr lang="it-IT" sz="1300" b="1" dirty="0" smtClean="0">
                <a:solidFill>
                  <a:srgbClr val="FFFFFF"/>
                </a:solidFill>
                <a:effectLst/>
              </a:rPr>
              <a:t>all’art. </a:t>
            </a:r>
            <a:r>
              <a:rPr lang="it-IT" sz="1300" b="1" dirty="0">
                <a:solidFill>
                  <a:srgbClr val="FFFFFF"/>
                </a:solidFill>
                <a:effectLst/>
              </a:rPr>
              <a:t>366 </a:t>
            </a:r>
            <a:r>
              <a:rPr lang="it-IT" sz="1300" b="1" dirty="0" smtClean="0">
                <a:solidFill>
                  <a:srgbClr val="FFFFFF"/>
                </a:solidFill>
                <a:effectLst/>
              </a:rPr>
              <a:t>c.p. che </a:t>
            </a:r>
            <a:r>
              <a:rPr lang="it-IT" sz="1300" b="1" dirty="0">
                <a:solidFill>
                  <a:srgbClr val="FFFFFF"/>
                </a:solidFill>
                <a:effectLst/>
              </a:rPr>
              <a:t>impone di considerare sanzionati i soli comportamenti prodromici all’assunzione di funzioni pro tempore demandate dall’autorità giudiziaria e non anche quelli attinenti alla fase di esecuzione </a:t>
            </a:r>
            <a:r>
              <a:rPr lang="it-IT" sz="1300" b="1" dirty="0" smtClean="0">
                <a:solidFill>
                  <a:srgbClr val="FFFFFF"/>
                </a:solidFill>
                <a:effectLst/>
              </a:rPr>
              <a:t>dell’incarico.</a:t>
            </a:r>
            <a:endParaRPr lang="it-IT" sz="1300" b="1" dirty="0">
              <a:solidFill>
                <a:srgbClr val="FFFFFF"/>
              </a:solidFill>
              <a:effectLst/>
            </a:endParaRPr>
          </a:p>
        </p:txBody>
      </p:sp>
    </p:spTree>
    <p:extLst>
      <p:ext uri="{BB962C8B-B14F-4D97-AF65-F5344CB8AC3E}">
        <p14:creationId xmlns:p14="http://schemas.microsoft.com/office/powerpoint/2010/main" val="193173963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589" y="404664"/>
            <a:ext cx="8712968" cy="970450"/>
          </a:xfrm>
        </p:spPr>
        <p:txBody>
          <a:bodyPr>
            <a:noAutofit/>
          </a:bodyPr>
          <a:lstStyle/>
          <a:p>
            <a:r>
              <a:rPr lang="it-IT" sz="2900" b="1" dirty="0" smtClean="0">
                <a:solidFill>
                  <a:srgbClr val="D0DF0F"/>
                </a:solidFill>
                <a:effectLst/>
              </a:rPr>
              <a:t>IL CONSULENTE TECNICO PERSONA OFFESA DEI REATI DI VIOLENZA E RESISTENZA A PUBBLICO UFFICIALE</a:t>
            </a:r>
            <a:endParaRPr lang="it-IT" sz="2900" b="1" dirty="0">
              <a:solidFill>
                <a:srgbClr val="D0DF0F"/>
              </a:solidFill>
              <a:effectLst/>
            </a:endParaRPr>
          </a:p>
        </p:txBody>
      </p:sp>
      <p:sp>
        <p:nvSpPr>
          <p:cNvPr id="3" name="Segnaposto contenuto 2"/>
          <p:cNvSpPr>
            <a:spLocks noGrp="1"/>
          </p:cNvSpPr>
          <p:nvPr>
            <p:ph idx="1"/>
          </p:nvPr>
        </p:nvSpPr>
        <p:spPr>
          <a:xfrm>
            <a:off x="179512" y="1732450"/>
            <a:ext cx="8856984" cy="5125550"/>
          </a:xfrm>
        </p:spPr>
        <p:txBody>
          <a:bodyPr>
            <a:noAutofit/>
          </a:bodyPr>
          <a:lstStyle/>
          <a:p>
            <a:pPr marL="36900" indent="0" algn="just">
              <a:buNone/>
            </a:pPr>
            <a:r>
              <a:rPr lang="it-IT" sz="2300" b="1" dirty="0">
                <a:solidFill>
                  <a:srgbClr val="FFFFFF"/>
                </a:solidFill>
                <a:effectLst/>
              </a:rPr>
              <a:t>A parte i casi tipici in cui un controinteressato abbia esercitato violenza o minaccia nei confronti di un consulente </a:t>
            </a:r>
            <a:r>
              <a:rPr lang="it-IT" sz="2300" b="1" dirty="0" smtClean="0">
                <a:solidFill>
                  <a:srgbClr val="FFFFFF"/>
                </a:solidFill>
                <a:effectLst/>
              </a:rPr>
              <a:t>per </a:t>
            </a:r>
            <a:r>
              <a:rPr lang="it-IT" sz="2300" b="1" dirty="0">
                <a:solidFill>
                  <a:srgbClr val="FFFFFF"/>
                </a:solidFill>
                <a:effectLst/>
              </a:rPr>
              <a:t>impedirgli di compiere o per costringerlo a fare un atto contrario ai propri doveri, </a:t>
            </a:r>
            <a:r>
              <a:rPr lang="it-IT" sz="2300" b="1" dirty="0" smtClean="0">
                <a:solidFill>
                  <a:srgbClr val="FFFFFF"/>
                </a:solidFill>
                <a:effectLst/>
              </a:rPr>
              <a:t>è </a:t>
            </a:r>
            <a:r>
              <a:rPr lang="it-IT" sz="2300" b="1" dirty="0">
                <a:solidFill>
                  <a:srgbClr val="FFFFFF"/>
                </a:solidFill>
                <a:effectLst/>
              </a:rPr>
              <a:t>interessante notare come </a:t>
            </a:r>
            <a:r>
              <a:rPr lang="it-IT" sz="2300" b="1" u="sng" dirty="0">
                <a:solidFill>
                  <a:srgbClr val="FFFFFF"/>
                </a:solidFill>
                <a:effectLst/>
              </a:rPr>
              <a:t>il reato di resistenza nei confronti del consulente può attuarsi anche mediante violenza sulle cose</a:t>
            </a:r>
            <a:r>
              <a:rPr lang="it-IT" sz="2300" b="1" dirty="0">
                <a:solidFill>
                  <a:srgbClr val="FFFFFF"/>
                </a:solidFill>
                <a:effectLst/>
              </a:rPr>
              <a:t> secondo la nozione che </a:t>
            </a:r>
            <a:r>
              <a:rPr lang="it-IT" sz="2300" b="1" dirty="0" smtClean="0">
                <a:solidFill>
                  <a:srgbClr val="FFFFFF"/>
                </a:solidFill>
                <a:effectLst/>
              </a:rPr>
              <a:t>viene </a:t>
            </a:r>
            <a:r>
              <a:rPr lang="it-IT" sz="2300" b="1" dirty="0">
                <a:solidFill>
                  <a:srgbClr val="FFFFFF"/>
                </a:solidFill>
                <a:effectLst/>
              </a:rPr>
              <a:t>data dal reato di esercizio arbitrario delle proprie ragioni, </a:t>
            </a:r>
            <a:r>
              <a:rPr lang="it-IT" sz="2300" b="1" u="sng" dirty="0">
                <a:solidFill>
                  <a:srgbClr val="FFFFFF"/>
                </a:solidFill>
                <a:effectLst/>
              </a:rPr>
              <a:t>ogniqualvolta la cosa sulla quale doveva essere esercitata l’indagine del consulente sia stata danneggiata</a:t>
            </a:r>
            <a:r>
              <a:rPr lang="it-IT" sz="2300" b="1" dirty="0">
                <a:solidFill>
                  <a:srgbClr val="FFFFFF"/>
                </a:solidFill>
                <a:effectLst/>
              </a:rPr>
              <a:t> o trasformata o ne sia mutata la destinazione.</a:t>
            </a:r>
          </a:p>
        </p:txBody>
      </p:sp>
    </p:spTree>
    <p:extLst>
      <p:ext uri="{BB962C8B-B14F-4D97-AF65-F5344CB8AC3E}">
        <p14:creationId xmlns:p14="http://schemas.microsoft.com/office/powerpoint/2010/main" val="57321833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39552" y="2132856"/>
            <a:ext cx="7765322" cy="2376264"/>
          </a:xfrm>
        </p:spPr>
        <p:txBody>
          <a:bodyPr>
            <a:noAutofit/>
          </a:bodyPr>
          <a:lstStyle/>
          <a:p>
            <a:r>
              <a:rPr lang="it-IT" sz="3600" b="1" dirty="0">
                <a:solidFill>
                  <a:srgbClr val="D0DF0F"/>
                </a:solidFill>
                <a:effectLst/>
              </a:rPr>
              <a:t>CASISTICA GIURISPRUDENZIALE DI ALTRI CASI DI RESPONSABILITÀ PENALE DEL CONSULENTE NELL’ESERCIZIO DELLE SUE FUNZIONI</a:t>
            </a:r>
          </a:p>
        </p:txBody>
      </p:sp>
    </p:spTree>
    <p:extLst>
      <p:ext uri="{BB962C8B-B14F-4D97-AF65-F5344CB8AC3E}">
        <p14:creationId xmlns:p14="http://schemas.microsoft.com/office/powerpoint/2010/main" val="34245429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26778" y="260648"/>
            <a:ext cx="9129172" cy="970450"/>
          </a:xfrm>
        </p:spPr>
        <p:txBody>
          <a:bodyPr>
            <a:noAutofit/>
          </a:bodyPr>
          <a:lstStyle/>
          <a:p>
            <a:r>
              <a:rPr lang="it-IT" sz="2900" b="1" dirty="0" smtClean="0">
                <a:solidFill>
                  <a:srgbClr val="D0DF0F"/>
                </a:solidFill>
                <a:effectLst/>
              </a:rPr>
              <a:t>IN MATERIA DI OMISSIONE D’ATTI D’UFFICIO</a:t>
            </a:r>
            <a:endParaRPr lang="it-IT" sz="2900" b="1" dirty="0">
              <a:solidFill>
                <a:srgbClr val="D0DF0F"/>
              </a:solidFill>
              <a:effectLst/>
            </a:endParaRPr>
          </a:p>
        </p:txBody>
      </p:sp>
      <p:sp>
        <p:nvSpPr>
          <p:cNvPr id="4" name="Segnaposto contenuto 3"/>
          <p:cNvSpPr>
            <a:spLocks noGrp="1"/>
          </p:cNvSpPr>
          <p:nvPr>
            <p:ph idx="1"/>
          </p:nvPr>
        </p:nvSpPr>
        <p:spPr>
          <a:xfrm>
            <a:off x="251520" y="1231098"/>
            <a:ext cx="8361646" cy="5366254"/>
          </a:xfrm>
        </p:spPr>
        <p:txBody>
          <a:bodyPr>
            <a:noAutofit/>
          </a:bodyPr>
          <a:lstStyle/>
          <a:p>
            <a:pPr algn="just">
              <a:buFont typeface="Aharoni" panose="02010803020104030203" pitchFamily="2" charset="-79"/>
              <a:buChar char="–"/>
            </a:pPr>
            <a:r>
              <a:rPr lang="it-IT" sz="1900" b="1" dirty="0">
                <a:solidFill>
                  <a:srgbClr val="FFFFFF"/>
                </a:solidFill>
                <a:effectLst/>
              </a:rPr>
              <a:t>L’indifferibilità dell’atto deve essere accertata in base all’esigenza di garantire lo scopo cui l’atto </a:t>
            </a:r>
            <a:r>
              <a:rPr lang="it-IT" sz="1900" b="1" dirty="0" smtClean="0">
                <a:solidFill>
                  <a:srgbClr val="FFFFFF"/>
                </a:solidFill>
                <a:effectLst/>
              </a:rPr>
              <a:t>è </a:t>
            </a:r>
            <a:r>
              <a:rPr lang="it-IT" sz="1900" b="1" dirty="0">
                <a:solidFill>
                  <a:srgbClr val="FFFFFF"/>
                </a:solidFill>
                <a:effectLst/>
              </a:rPr>
              <a:t>preordinato. In assenza di termini di legge espliciti o nella previsione di termini meramente </a:t>
            </a:r>
            <a:r>
              <a:rPr lang="it-IT" sz="1900" b="1" dirty="0" smtClean="0">
                <a:solidFill>
                  <a:srgbClr val="FFFFFF"/>
                </a:solidFill>
                <a:effectLst/>
              </a:rPr>
              <a:t>ordinatori, </a:t>
            </a:r>
            <a:r>
              <a:rPr lang="it-IT" sz="1900" b="1" dirty="0">
                <a:solidFill>
                  <a:srgbClr val="FFFFFF"/>
                </a:solidFill>
                <a:effectLst/>
              </a:rPr>
              <a:t>non esclude il dovere di compiere l’atto in un ristretto margine temporale quando ciò sia necessario per evitare un sostanziale aumento del rischio per gli interessi </a:t>
            </a:r>
            <a:r>
              <a:rPr lang="it-IT" sz="1900" b="1" dirty="0" smtClean="0">
                <a:solidFill>
                  <a:srgbClr val="FFFFFF"/>
                </a:solidFill>
                <a:effectLst/>
              </a:rPr>
              <a:t>tutelati </a:t>
            </a:r>
            <a:r>
              <a:rPr lang="it-IT" sz="1500" b="1" dirty="0" smtClean="0">
                <a:solidFill>
                  <a:srgbClr val="FFFFFF"/>
                </a:solidFill>
                <a:effectLst/>
              </a:rPr>
              <a:t>(fattispecie </a:t>
            </a:r>
            <a:r>
              <a:rPr lang="it-IT" sz="1500" b="1" dirty="0">
                <a:solidFill>
                  <a:srgbClr val="FFFFFF"/>
                </a:solidFill>
                <a:effectLst/>
              </a:rPr>
              <a:t>di omesso deposito della relazione </a:t>
            </a:r>
            <a:r>
              <a:rPr lang="it-IT" sz="1500" b="1" dirty="0" smtClean="0">
                <a:solidFill>
                  <a:srgbClr val="FFFFFF"/>
                </a:solidFill>
                <a:effectLst/>
              </a:rPr>
              <a:t>malgrado sollecitazioni </a:t>
            </a:r>
            <a:r>
              <a:rPr lang="it-IT" sz="1500" b="1" dirty="0">
                <a:solidFill>
                  <a:srgbClr val="FFFFFF"/>
                </a:solidFill>
                <a:effectLst/>
              </a:rPr>
              <a:t>per oltre quattro anni dall’affidamento </a:t>
            </a:r>
            <a:r>
              <a:rPr lang="it-IT" sz="1500" b="1" dirty="0" smtClean="0">
                <a:solidFill>
                  <a:srgbClr val="FFFFFF"/>
                </a:solidFill>
                <a:effectLst/>
              </a:rPr>
              <a:t>dell’incarico).</a:t>
            </a:r>
            <a:endParaRPr lang="it-IT" sz="1500" b="1" dirty="0">
              <a:solidFill>
                <a:srgbClr val="FFFFFF"/>
              </a:solidFill>
              <a:effectLst/>
            </a:endParaRPr>
          </a:p>
          <a:p>
            <a:pPr algn="just">
              <a:buFont typeface="Aharoni" panose="02010803020104030203" pitchFamily="2" charset="-79"/>
              <a:buChar char="–"/>
            </a:pPr>
            <a:r>
              <a:rPr lang="it-IT" sz="1900" b="1" dirty="0">
                <a:solidFill>
                  <a:srgbClr val="FFFFFF"/>
                </a:solidFill>
                <a:effectLst/>
              </a:rPr>
              <a:t>Persistente inerzia omissiva del pubblico ufficiale che si risolva in un rifiuto implicito.</a:t>
            </a:r>
          </a:p>
          <a:p>
            <a:pPr algn="just">
              <a:buFont typeface="Aharoni" panose="02010803020104030203" pitchFamily="2" charset="-79"/>
              <a:buChar char="–"/>
            </a:pPr>
            <a:r>
              <a:rPr lang="it-IT" sz="1900" b="1" dirty="0">
                <a:solidFill>
                  <a:srgbClr val="FFFFFF"/>
                </a:solidFill>
                <a:effectLst/>
              </a:rPr>
              <a:t>L’omesso deposito della relazione da parte del consulente tecnico d’ufficio configura il reato di omissione d’atti d’ufficio e non quello di rifiuto di uffici legalmente </a:t>
            </a:r>
            <a:r>
              <a:rPr lang="it-IT" sz="1900" b="1" dirty="0" smtClean="0">
                <a:solidFill>
                  <a:srgbClr val="FFFFFF"/>
                </a:solidFill>
                <a:effectLst/>
              </a:rPr>
              <a:t>dovuti.</a:t>
            </a:r>
            <a:endParaRPr lang="it-IT" sz="1900" b="1" dirty="0">
              <a:solidFill>
                <a:srgbClr val="FFFFFF"/>
              </a:solidFill>
              <a:effectLst/>
            </a:endParaRPr>
          </a:p>
        </p:txBody>
      </p:sp>
    </p:spTree>
    <p:extLst>
      <p:ext uri="{BB962C8B-B14F-4D97-AF65-F5344CB8AC3E}">
        <p14:creationId xmlns:p14="http://schemas.microsoft.com/office/powerpoint/2010/main" val="1571611548"/>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188640"/>
            <a:ext cx="7765322" cy="731168"/>
          </a:xfrm>
        </p:spPr>
        <p:txBody>
          <a:bodyPr>
            <a:normAutofit/>
          </a:bodyPr>
          <a:lstStyle/>
          <a:p>
            <a:pPr algn="ctr"/>
            <a:r>
              <a:rPr lang="it-IT" sz="3200" b="1" dirty="0" smtClean="0">
                <a:solidFill>
                  <a:srgbClr val="D0DF0F"/>
                </a:solidFill>
                <a:effectLst/>
              </a:rPr>
              <a:t>IL CONCETTO DI PROVA</a:t>
            </a:r>
            <a:r>
              <a:rPr lang="it-IT" sz="3200" b="1" dirty="0" smtClean="0">
                <a:solidFill>
                  <a:srgbClr val="C00000"/>
                </a:solidFill>
                <a:effectLst/>
              </a:rPr>
              <a:t> </a:t>
            </a:r>
            <a:endParaRPr lang="it-IT" sz="3200" b="1" dirty="0">
              <a:solidFill>
                <a:srgbClr val="C00000"/>
              </a:solidFill>
              <a:effectLst/>
            </a:endParaRPr>
          </a:p>
        </p:txBody>
      </p:sp>
      <p:sp>
        <p:nvSpPr>
          <p:cNvPr id="3" name="Segnaposto contenuto 2"/>
          <p:cNvSpPr>
            <a:spLocks noGrp="1"/>
          </p:cNvSpPr>
          <p:nvPr>
            <p:ph idx="1"/>
          </p:nvPr>
        </p:nvSpPr>
        <p:spPr>
          <a:xfrm>
            <a:off x="107504" y="919808"/>
            <a:ext cx="8856984" cy="5749552"/>
          </a:xfrm>
        </p:spPr>
        <p:txBody>
          <a:bodyPr>
            <a:normAutofit lnSpcReduction="10000"/>
          </a:bodyPr>
          <a:lstStyle/>
          <a:p>
            <a:pPr algn="just">
              <a:buFont typeface="Aharoni" panose="02010803020104030203" pitchFamily="2" charset="-79"/>
              <a:buChar char="–"/>
            </a:pPr>
            <a:r>
              <a:rPr lang="it-IT" b="1" dirty="0" smtClean="0">
                <a:effectLst/>
              </a:rPr>
              <a:t>Le prove sono gli strumenti processuali per mezzo dei quali il giudice forma il suo convincimento circa la verità o la non verità dei fatti affermati dall’una o dall’altra parte.</a:t>
            </a:r>
          </a:p>
          <a:p>
            <a:pPr algn="just">
              <a:buFont typeface="Aharoni" panose="02010803020104030203" pitchFamily="2" charset="-79"/>
              <a:buChar char="–"/>
            </a:pPr>
            <a:r>
              <a:rPr lang="it-IT" b="1" dirty="0" smtClean="0">
                <a:effectLst/>
              </a:rPr>
              <a:t>La formazione del convincimento del giudice, pur condizionato da alcune regole, ha funzione dimostrativa in tutto analoga a quella che opera nelle scienze storiche ed empiriche, in quanto si avvale dei medesimi criteri logico-razionali e quindi </a:t>
            </a:r>
            <a:r>
              <a:rPr lang="it-IT" b="1" dirty="0" err="1" smtClean="0">
                <a:effectLst/>
              </a:rPr>
              <a:t>extragiuridici</a:t>
            </a:r>
            <a:r>
              <a:rPr lang="it-IT" b="1" dirty="0" smtClean="0">
                <a:effectLst/>
              </a:rPr>
              <a:t>.</a:t>
            </a:r>
          </a:p>
          <a:p>
            <a:pPr algn="just">
              <a:buFont typeface="Aharoni" panose="02010803020104030203" pitchFamily="2" charset="-79"/>
              <a:buChar char="–"/>
            </a:pPr>
            <a:r>
              <a:rPr lang="it-IT" b="1" dirty="0" smtClean="0">
                <a:effectLst/>
              </a:rPr>
              <a:t>La consulenza introduce il metodo scientifico nel processo e mira ad espungere  elementi soggettivi e valutativi nel ragionamento del giudice.</a:t>
            </a:r>
          </a:p>
          <a:p>
            <a:pPr algn="just">
              <a:buFont typeface="Aharoni" panose="02010803020104030203" pitchFamily="2" charset="-79"/>
              <a:buChar char="–"/>
            </a:pPr>
            <a:r>
              <a:rPr lang="it-IT" b="1" dirty="0" smtClean="0">
                <a:effectLst/>
              </a:rPr>
              <a:t>In realtà la prova è il giudizio finale sui fatti; gli strumenti o i possibili  strumenti del giudizio sono i </a:t>
            </a:r>
            <a:r>
              <a:rPr lang="it-IT" b="1" u="sng" dirty="0" smtClean="0">
                <a:effectLst/>
              </a:rPr>
              <a:t>mezzi di prova</a:t>
            </a:r>
            <a:r>
              <a:rPr lang="it-IT" b="1" dirty="0" smtClean="0">
                <a:effectLst/>
              </a:rPr>
              <a:t>.  </a:t>
            </a:r>
          </a:p>
          <a:p>
            <a:pPr algn="just">
              <a:buFont typeface="Aharoni" panose="02010803020104030203" pitchFamily="2" charset="-79"/>
              <a:buChar char="–"/>
            </a:pPr>
            <a:r>
              <a:rPr lang="it-IT" b="1" dirty="0" smtClean="0">
                <a:effectLst/>
              </a:rPr>
              <a:t>La prova come giudizio va poi tenuta distinta dal </a:t>
            </a:r>
            <a:r>
              <a:rPr lang="it-IT" b="1" u="sng" dirty="0" smtClean="0">
                <a:effectLst/>
              </a:rPr>
              <a:t>risultato probatorio o prova raggiunta</a:t>
            </a:r>
            <a:r>
              <a:rPr lang="it-IT" b="1" dirty="0" smtClean="0">
                <a:effectLst/>
              </a:rPr>
              <a:t>.</a:t>
            </a:r>
            <a:endParaRPr lang="it-IT" b="1" dirty="0">
              <a:effectLst/>
            </a:endParaRPr>
          </a:p>
        </p:txBody>
      </p:sp>
    </p:spTree>
    <p:extLst>
      <p:ext uri="{BB962C8B-B14F-4D97-AF65-F5344CB8AC3E}">
        <p14:creationId xmlns:p14="http://schemas.microsoft.com/office/powerpoint/2010/main" val="1835580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516" y="332656"/>
            <a:ext cx="8928992" cy="970450"/>
          </a:xfrm>
        </p:spPr>
        <p:txBody>
          <a:bodyPr>
            <a:noAutofit/>
          </a:bodyPr>
          <a:lstStyle/>
          <a:p>
            <a:r>
              <a:rPr lang="it-IT" sz="2900" b="1" dirty="0" smtClean="0">
                <a:solidFill>
                  <a:srgbClr val="D0DF0F"/>
                </a:solidFill>
                <a:effectLst/>
              </a:rPr>
              <a:t>IN MATERIA DI FALSE DICHIARAZIONI O ATTESTAZIONI IN ATTI DESTINATI ALL’AUTORITÀ GIUDIZIARIA: ART 374 BIS</a:t>
            </a:r>
            <a:endParaRPr lang="it-IT" sz="2900" b="1" dirty="0">
              <a:solidFill>
                <a:srgbClr val="D0DF0F"/>
              </a:solidFill>
              <a:effectLst/>
            </a:endParaRPr>
          </a:p>
        </p:txBody>
      </p:sp>
      <p:sp>
        <p:nvSpPr>
          <p:cNvPr id="3" name="Segnaposto contenuto 2"/>
          <p:cNvSpPr>
            <a:spLocks noGrp="1"/>
          </p:cNvSpPr>
          <p:nvPr>
            <p:ph idx="1"/>
          </p:nvPr>
        </p:nvSpPr>
        <p:spPr>
          <a:xfrm>
            <a:off x="-15988" y="2132856"/>
            <a:ext cx="9036496" cy="4464496"/>
          </a:xfrm>
        </p:spPr>
        <p:txBody>
          <a:bodyPr>
            <a:noAutofit/>
          </a:bodyPr>
          <a:lstStyle/>
          <a:p>
            <a:pPr algn="just">
              <a:buFont typeface="Aharoni" panose="02010803020104030203" pitchFamily="2" charset="-79"/>
              <a:buChar char="–"/>
            </a:pPr>
            <a:r>
              <a:rPr lang="it-IT" sz="1800" b="1" u="sng" dirty="0">
                <a:solidFill>
                  <a:srgbClr val="FFFFFF"/>
                </a:solidFill>
                <a:effectLst/>
              </a:rPr>
              <a:t>Soggetti attivi</a:t>
            </a:r>
            <a:r>
              <a:rPr lang="it-IT" sz="1800" b="1" dirty="0">
                <a:solidFill>
                  <a:srgbClr val="FFFFFF"/>
                </a:solidFill>
                <a:effectLst/>
              </a:rPr>
              <a:t> del reato possono essere anche periti e consulenti tecnici qualora, </a:t>
            </a:r>
            <a:r>
              <a:rPr lang="it-IT" sz="1800" b="1" dirty="0" smtClean="0">
                <a:solidFill>
                  <a:srgbClr val="FFFFFF"/>
                </a:solidFill>
                <a:effectLst/>
              </a:rPr>
              <a:t>nelle relazioni vengano attestate e dichiarate condizioni </a:t>
            </a:r>
            <a:r>
              <a:rPr lang="it-IT" sz="1800" b="1" dirty="0">
                <a:solidFill>
                  <a:srgbClr val="FFFFFF"/>
                </a:solidFill>
                <a:effectLst/>
              </a:rPr>
              <a:t>o qualità personali </a:t>
            </a:r>
            <a:r>
              <a:rPr lang="it-IT" sz="1800" b="1" dirty="0" smtClean="0">
                <a:solidFill>
                  <a:srgbClr val="FFFFFF"/>
                </a:solidFill>
                <a:effectLst/>
              </a:rPr>
              <a:t>diverse </a:t>
            </a:r>
            <a:r>
              <a:rPr lang="it-IT" sz="1800" b="1" dirty="0">
                <a:solidFill>
                  <a:srgbClr val="FFFFFF"/>
                </a:solidFill>
                <a:effectLst/>
              </a:rPr>
              <a:t>o </a:t>
            </a:r>
            <a:r>
              <a:rPr lang="it-IT" sz="1800" b="1" dirty="0" smtClean="0">
                <a:solidFill>
                  <a:srgbClr val="FFFFFF"/>
                </a:solidFill>
                <a:effectLst/>
              </a:rPr>
              <a:t>inesistenti.</a:t>
            </a:r>
            <a:endParaRPr lang="it-IT" sz="1800" b="1" dirty="0">
              <a:solidFill>
                <a:srgbClr val="FFFFFF"/>
              </a:solidFill>
              <a:effectLst/>
            </a:endParaRPr>
          </a:p>
          <a:p>
            <a:pPr algn="just">
              <a:buFont typeface="Aharoni" panose="02010803020104030203" pitchFamily="2" charset="-79"/>
              <a:buChar char="–"/>
            </a:pPr>
            <a:r>
              <a:rPr lang="it-IT" sz="1800" b="1" dirty="0">
                <a:solidFill>
                  <a:srgbClr val="FFFFFF"/>
                </a:solidFill>
                <a:effectLst/>
              </a:rPr>
              <a:t>Nella parte in cui la consulenza tecnica di parte dichiari o </a:t>
            </a:r>
            <a:r>
              <a:rPr lang="it-IT" sz="1800" b="1" u="sng" dirty="0">
                <a:solidFill>
                  <a:srgbClr val="FFFFFF"/>
                </a:solidFill>
                <a:effectLst/>
              </a:rPr>
              <a:t>attesti </a:t>
            </a:r>
            <a:r>
              <a:rPr lang="it-IT" sz="1800" b="1" u="sng" dirty="0" smtClean="0">
                <a:solidFill>
                  <a:srgbClr val="FFFFFF"/>
                </a:solidFill>
                <a:effectLst/>
              </a:rPr>
              <a:t>dati</a:t>
            </a:r>
            <a:r>
              <a:rPr lang="it-IT" sz="1800" b="1" u="sng" dirty="0">
                <a:solidFill>
                  <a:srgbClr val="FFFFFF"/>
                </a:solidFill>
                <a:effectLst/>
              </a:rPr>
              <a:t>, </a:t>
            </a:r>
            <a:r>
              <a:rPr lang="it-IT" sz="1800" b="1" u="sng" dirty="0" smtClean="0">
                <a:solidFill>
                  <a:srgbClr val="FFFFFF"/>
                </a:solidFill>
                <a:effectLst/>
              </a:rPr>
              <a:t>qualità o condizioni, </a:t>
            </a:r>
            <a:r>
              <a:rPr lang="it-IT" sz="1800" b="1" u="sng" dirty="0">
                <a:solidFill>
                  <a:srgbClr val="FFFFFF"/>
                </a:solidFill>
                <a:effectLst/>
              </a:rPr>
              <a:t>essa ha natura </a:t>
            </a:r>
            <a:r>
              <a:rPr lang="it-IT" sz="1800" b="1" u="sng" dirty="0" smtClean="0">
                <a:solidFill>
                  <a:srgbClr val="FFFFFF"/>
                </a:solidFill>
                <a:effectLst/>
              </a:rPr>
              <a:t>certificativa </a:t>
            </a:r>
            <a:r>
              <a:rPr lang="it-IT" sz="1800" b="1" u="sng" dirty="0">
                <a:solidFill>
                  <a:srgbClr val="FFFFFF"/>
                </a:solidFill>
                <a:effectLst/>
              </a:rPr>
              <a:t>o </a:t>
            </a:r>
            <a:r>
              <a:rPr lang="it-IT" sz="1800" b="1" u="sng" dirty="0" err="1" smtClean="0">
                <a:solidFill>
                  <a:srgbClr val="FFFFFF"/>
                </a:solidFill>
                <a:effectLst/>
              </a:rPr>
              <a:t>attestativa</a:t>
            </a:r>
            <a:r>
              <a:rPr lang="it-IT" sz="1800" b="1" dirty="0">
                <a:solidFill>
                  <a:srgbClr val="FFFFFF"/>
                </a:solidFill>
                <a:effectLst/>
              </a:rPr>
              <a:t>; pertanto, ove riporti in modo difforme dal vero detti dati, qualità e </a:t>
            </a:r>
            <a:r>
              <a:rPr lang="it-IT" sz="1800" b="1" dirty="0" smtClean="0">
                <a:solidFill>
                  <a:srgbClr val="FFFFFF"/>
                </a:solidFill>
                <a:effectLst/>
              </a:rPr>
              <a:t>condizioni, </a:t>
            </a:r>
            <a:r>
              <a:rPr lang="it-IT" sz="1800" b="1" dirty="0">
                <a:solidFill>
                  <a:srgbClr val="FFFFFF"/>
                </a:solidFill>
                <a:effectLst/>
              </a:rPr>
              <a:t>ricade nella previsione della norma incriminatrice di cui </a:t>
            </a:r>
            <a:r>
              <a:rPr lang="it-IT" sz="1800" b="1" dirty="0" smtClean="0">
                <a:solidFill>
                  <a:srgbClr val="FFFFFF"/>
                </a:solidFill>
                <a:effectLst/>
              </a:rPr>
              <a:t>all’art. </a:t>
            </a:r>
            <a:r>
              <a:rPr lang="it-IT" sz="1800" b="1" dirty="0">
                <a:solidFill>
                  <a:srgbClr val="FFFFFF"/>
                </a:solidFill>
                <a:effectLst/>
              </a:rPr>
              <a:t>374 bis </a:t>
            </a:r>
            <a:r>
              <a:rPr lang="it-IT" sz="1800" b="1" dirty="0" smtClean="0">
                <a:solidFill>
                  <a:srgbClr val="FFFFFF"/>
                </a:solidFill>
                <a:effectLst/>
              </a:rPr>
              <a:t>c.p.</a:t>
            </a:r>
            <a:endParaRPr lang="it-IT" sz="1800" b="1" dirty="0">
              <a:solidFill>
                <a:srgbClr val="FFFFFF"/>
              </a:solidFill>
              <a:effectLst/>
            </a:endParaRPr>
          </a:p>
          <a:p>
            <a:pPr algn="just">
              <a:buFont typeface="Aharoni" panose="02010803020104030203" pitchFamily="2" charset="-79"/>
              <a:buChar char="–"/>
            </a:pPr>
            <a:r>
              <a:rPr lang="it-IT" sz="1800" b="1" dirty="0">
                <a:solidFill>
                  <a:srgbClr val="FFFFFF"/>
                </a:solidFill>
                <a:effectLst/>
              </a:rPr>
              <a:t>Per la parte invece nella quale la consulenza tecnica di parte svolge </a:t>
            </a:r>
            <a:r>
              <a:rPr lang="it-IT" sz="1800" b="1" u="sng" dirty="0">
                <a:solidFill>
                  <a:srgbClr val="FFFFFF"/>
                </a:solidFill>
                <a:effectLst/>
              </a:rPr>
              <a:t>valutazioni</a:t>
            </a:r>
            <a:r>
              <a:rPr lang="it-IT" sz="1800" b="1" dirty="0">
                <a:solidFill>
                  <a:srgbClr val="FFFFFF"/>
                </a:solidFill>
                <a:effectLst/>
              </a:rPr>
              <a:t> e forma pareri o giudizi, detta consulenza non rientra nella previsione della norma incriminatrice perché non può essere compresa nel novero dei certificati o degli </a:t>
            </a:r>
            <a:r>
              <a:rPr lang="it-IT" sz="1800" b="1" dirty="0" smtClean="0">
                <a:solidFill>
                  <a:srgbClr val="FFFFFF"/>
                </a:solidFill>
                <a:effectLst/>
              </a:rPr>
              <a:t>atti.</a:t>
            </a:r>
            <a:endParaRPr lang="it-IT" sz="1800" b="1" dirty="0">
              <a:solidFill>
                <a:srgbClr val="FFFFFF"/>
              </a:solidFill>
              <a:effectLst/>
            </a:endParaRPr>
          </a:p>
        </p:txBody>
      </p:sp>
    </p:spTree>
    <p:extLst>
      <p:ext uri="{BB962C8B-B14F-4D97-AF65-F5344CB8AC3E}">
        <p14:creationId xmlns:p14="http://schemas.microsoft.com/office/powerpoint/2010/main" val="336806090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9583" y="332656"/>
            <a:ext cx="7765322" cy="970450"/>
          </a:xfrm>
        </p:spPr>
        <p:txBody>
          <a:bodyPr>
            <a:noAutofit/>
          </a:bodyPr>
          <a:lstStyle/>
          <a:p>
            <a:r>
              <a:rPr lang="it-IT" sz="2900" b="1" dirty="0" smtClean="0">
                <a:solidFill>
                  <a:srgbClr val="D0DF0F"/>
                </a:solidFill>
                <a:effectLst/>
              </a:rPr>
              <a:t>IN MATERIA DI ABUSIVO ESERCIZIO DI UNA PROFESSIONE</a:t>
            </a:r>
            <a:endParaRPr lang="it-IT" sz="2900" b="1" dirty="0">
              <a:solidFill>
                <a:srgbClr val="D0DF0F"/>
              </a:solidFill>
              <a:effectLst/>
            </a:endParaRPr>
          </a:p>
        </p:txBody>
      </p:sp>
      <p:sp>
        <p:nvSpPr>
          <p:cNvPr id="3" name="Segnaposto contenuto 2"/>
          <p:cNvSpPr>
            <a:spLocks noGrp="1"/>
          </p:cNvSpPr>
          <p:nvPr>
            <p:ph idx="1"/>
          </p:nvPr>
        </p:nvSpPr>
        <p:spPr>
          <a:xfrm>
            <a:off x="179512" y="1556792"/>
            <a:ext cx="8784976" cy="5301208"/>
          </a:xfrm>
        </p:spPr>
        <p:txBody>
          <a:bodyPr>
            <a:noAutofit/>
          </a:bodyPr>
          <a:lstStyle/>
          <a:p>
            <a:pPr marL="36900" indent="0" algn="just">
              <a:buNone/>
            </a:pPr>
            <a:r>
              <a:rPr lang="it-IT" b="1" dirty="0">
                <a:solidFill>
                  <a:srgbClr val="FFFFFF"/>
                </a:solidFill>
                <a:effectLst/>
              </a:rPr>
              <a:t>In una </a:t>
            </a:r>
            <a:r>
              <a:rPr lang="it-IT" b="1" u="sng" dirty="0">
                <a:solidFill>
                  <a:srgbClr val="FFFFFF"/>
                </a:solidFill>
                <a:effectLst/>
              </a:rPr>
              <a:t>sentenza del 2000 </a:t>
            </a:r>
            <a:r>
              <a:rPr lang="it-IT" b="1" dirty="0">
                <a:solidFill>
                  <a:srgbClr val="FFFFFF"/>
                </a:solidFill>
                <a:effectLst/>
              </a:rPr>
              <a:t>si legge </a:t>
            </a:r>
            <a:r>
              <a:rPr lang="it-IT" b="1" dirty="0" smtClean="0">
                <a:solidFill>
                  <a:srgbClr val="FFFFFF"/>
                </a:solidFill>
                <a:effectLst/>
              </a:rPr>
              <a:t>che:</a:t>
            </a:r>
          </a:p>
          <a:p>
            <a:pPr marL="36900" indent="0" algn="just">
              <a:buNone/>
            </a:pPr>
            <a:r>
              <a:rPr lang="it-IT" b="1" dirty="0" smtClean="0">
                <a:solidFill>
                  <a:schemeClr val="tx1"/>
                </a:solidFill>
                <a:effectLst/>
              </a:rPr>
              <a:t>è </a:t>
            </a:r>
            <a:r>
              <a:rPr lang="it-IT" b="1" dirty="0">
                <a:solidFill>
                  <a:schemeClr val="tx1"/>
                </a:solidFill>
                <a:effectLst/>
              </a:rPr>
              <a:t>configurabile il </a:t>
            </a:r>
            <a:r>
              <a:rPr lang="it-IT" b="1" dirty="0">
                <a:solidFill>
                  <a:srgbClr val="D0DF0F"/>
                </a:solidFill>
                <a:effectLst/>
              </a:rPr>
              <a:t>reato di esercizio abusivo di una professione </a:t>
            </a:r>
            <a:r>
              <a:rPr lang="it-IT" b="1" dirty="0">
                <a:solidFill>
                  <a:schemeClr val="tx1"/>
                </a:solidFill>
                <a:effectLst/>
              </a:rPr>
              <a:t>anche nell’ipotesi in cui </a:t>
            </a:r>
            <a:r>
              <a:rPr lang="it-IT" b="1" dirty="0">
                <a:solidFill>
                  <a:srgbClr val="D0DF0F"/>
                </a:solidFill>
                <a:effectLst/>
              </a:rPr>
              <a:t>l’atto posto in essere da parte del </a:t>
            </a:r>
            <a:r>
              <a:rPr lang="it-IT" b="1" u="sng" dirty="0">
                <a:solidFill>
                  <a:srgbClr val="D0DF0F"/>
                </a:solidFill>
                <a:effectLst/>
              </a:rPr>
              <a:t>soggetto non </a:t>
            </a:r>
            <a:r>
              <a:rPr lang="it-IT" b="1" u="sng" dirty="0" smtClean="0">
                <a:solidFill>
                  <a:srgbClr val="D0DF0F"/>
                </a:solidFill>
                <a:effectLst/>
              </a:rPr>
              <a:t>iscritto </a:t>
            </a:r>
            <a:r>
              <a:rPr lang="it-IT" b="1" u="sng" dirty="0">
                <a:solidFill>
                  <a:srgbClr val="D0DF0F"/>
                </a:solidFill>
                <a:effectLst/>
              </a:rPr>
              <a:t>all’apposito albo</a:t>
            </a:r>
            <a:r>
              <a:rPr lang="it-IT" b="1" dirty="0">
                <a:solidFill>
                  <a:srgbClr val="D0DF0F"/>
                </a:solidFill>
                <a:effectLst/>
              </a:rPr>
              <a:t> consista nell’espletamento di consulenza tecnica per l’autorità giudiziaria</a:t>
            </a:r>
            <a:r>
              <a:rPr lang="it-IT" b="1" dirty="0">
                <a:solidFill>
                  <a:srgbClr val="FFFFFF"/>
                </a:solidFill>
                <a:effectLst/>
              </a:rPr>
              <a:t>, non rilevando la circostanza che le norme regolanti la nomina di consulenti periti abbiano carattere ordinatorio e che l’autorità giudiziaria possa nominare persone munite di particolare competenza, in determinate materie, indipendentemente dall’iscrizione nell’apposito albo, atteso che, in ogni caso, la scelta non è assolutamente discrezionale e che </a:t>
            </a:r>
            <a:r>
              <a:rPr lang="it-IT" b="1" dirty="0">
                <a:solidFill>
                  <a:srgbClr val="D0DF0F"/>
                </a:solidFill>
                <a:effectLst/>
              </a:rPr>
              <a:t>un’indicazione eccentrica rispetto al normale accesso agli albi esige </a:t>
            </a:r>
            <a:r>
              <a:rPr lang="it-IT" b="1" u="sng" dirty="0">
                <a:solidFill>
                  <a:srgbClr val="D0DF0F"/>
                </a:solidFill>
                <a:effectLst/>
              </a:rPr>
              <a:t>adeguata motivazione</a:t>
            </a:r>
            <a:r>
              <a:rPr lang="it-IT" b="1" dirty="0">
                <a:solidFill>
                  <a:srgbClr val="D0DF0F"/>
                </a:solidFill>
                <a:effectLst/>
              </a:rPr>
              <a:t> </a:t>
            </a:r>
            <a:r>
              <a:rPr lang="it-IT" b="1" dirty="0">
                <a:solidFill>
                  <a:schemeClr val="tx1"/>
                </a:solidFill>
                <a:effectLst/>
              </a:rPr>
              <a:t>la cui mancanza rende impugnabile la </a:t>
            </a:r>
            <a:r>
              <a:rPr lang="it-IT" b="1" dirty="0" smtClean="0">
                <a:solidFill>
                  <a:schemeClr val="tx1"/>
                </a:solidFill>
                <a:effectLst/>
              </a:rPr>
              <a:t>nomina.</a:t>
            </a:r>
            <a:endParaRPr lang="it-IT" b="1" dirty="0">
              <a:solidFill>
                <a:schemeClr val="tx1"/>
              </a:solidFill>
              <a:effectLst/>
            </a:endParaRPr>
          </a:p>
        </p:txBody>
      </p:sp>
    </p:spTree>
    <p:extLst>
      <p:ext uri="{BB962C8B-B14F-4D97-AF65-F5344CB8AC3E}">
        <p14:creationId xmlns:p14="http://schemas.microsoft.com/office/powerpoint/2010/main" val="820017725"/>
      </p:ext>
    </p:extLst>
  </p:cSld>
  <p:clrMapOvr>
    <a:masterClrMapping/>
  </p:clrMapOvr>
  <p:transition spd="slow">
    <p:randomBar dir="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339" y="33834"/>
            <a:ext cx="7765322" cy="970450"/>
          </a:xfrm>
        </p:spPr>
        <p:txBody>
          <a:bodyPr>
            <a:normAutofit/>
          </a:bodyPr>
          <a:lstStyle/>
          <a:p>
            <a:r>
              <a:rPr lang="it-IT" sz="2900" b="1" dirty="0" smtClean="0">
                <a:solidFill>
                  <a:srgbClr val="D0DF0F"/>
                </a:solidFill>
                <a:effectLst/>
              </a:rPr>
              <a:t>IN MATERIA DI DIFFAMAZIONE</a:t>
            </a:r>
            <a:endParaRPr lang="it-IT" sz="2900" b="1" dirty="0">
              <a:solidFill>
                <a:srgbClr val="D0DF0F"/>
              </a:solidFill>
              <a:effectLst/>
            </a:endParaRPr>
          </a:p>
        </p:txBody>
      </p:sp>
      <p:sp>
        <p:nvSpPr>
          <p:cNvPr id="3" name="Segnaposto contenuto 2"/>
          <p:cNvSpPr>
            <a:spLocks noGrp="1"/>
          </p:cNvSpPr>
          <p:nvPr>
            <p:ph idx="1"/>
          </p:nvPr>
        </p:nvSpPr>
        <p:spPr>
          <a:xfrm>
            <a:off x="179512" y="1124744"/>
            <a:ext cx="8424936" cy="5544616"/>
          </a:xfrm>
        </p:spPr>
        <p:txBody>
          <a:bodyPr>
            <a:normAutofit fontScale="92500" lnSpcReduction="10000"/>
          </a:bodyPr>
          <a:lstStyle/>
          <a:p>
            <a:pPr algn="just">
              <a:buFont typeface="Aharoni" panose="02010803020104030203" pitchFamily="2" charset="-79"/>
              <a:buChar char="–"/>
            </a:pPr>
            <a:r>
              <a:rPr lang="it-IT" b="1" u="sng" dirty="0" smtClean="0">
                <a:solidFill>
                  <a:srgbClr val="FFFFFF"/>
                </a:solidFill>
                <a:effectLst/>
              </a:rPr>
              <a:t>Il consulente tecnico d’ufficio è responsabile per il contenuto delle affermazioni inserite nella relazione scritta o comunque per le dichiarazioni effettuate in relazione all’incarico commessogli quando tali affermazioni abbiano carattere diffamatorio</a:t>
            </a:r>
            <a:r>
              <a:rPr lang="it-IT" b="1" dirty="0" smtClean="0">
                <a:solidFill>
                  <a:srgbClr val="FFFFFF"/>
                </a:solidFill>
                <a:effectLst/>
              </a:rPr>
              <a:t>.</a:t>
            </a:r>
          </a:p>
          <a:p>
            <a:pPr algn="just">
              <a:buFont typeface="Aharoni" panose="02010803020104030203" pitchFamily="2" charset="-79"/>
              <a:buChar char="–"/>
            </a:pPr>
            <a:r>
              <a:rPr lang="it-IT" b="1" dirty="0" smtClean="0">
                <a:solidFill>
                  <a:srgbClr val="FFFFFF"/>
                </a:solidFill>
                <a:effectLst/>
              </a:rPr>
              <a:t>La giurisprudenza è costante nell’affermare che </a:t>
            </a:r>
            <a:r>
              <a:rPr lang="it-IT" b="1" u="sng" dirty="0" smtClean="0">
                <a:solidFill>
                  <a:srgbClr val="FFFFFF"/>
                </a:solidFill>
                <a:effectLst/>
              </a:rPr>
              <a:t>l’esimente prevista dall’articolo 598 c.p</a:t>
            </a:r>
            <a:r>
              <a:rPr lang="it-IT" b="1" dirty="0" smtClean="0">
                <a:solidFill>
                  <a:srgbClr val="FFFFFF"/>
                </a:solidFill>
                <a:effectLst/>
              </a:rPr>
              <a:t>. che prevede la non punibilità delle offese contenute negli scritti presentati dinanzi all’autorità giudiziaria quando le offese concernono l’oggetto della causa, </a:t>
            </a:r>
            <a:r>
              <a:rPr lang="it-IT" b="1" u="sng" dirty="0" smtClean="0">
                <a:solidFill>
                  <a:srgbClr val="FFFFFF"/>
                </a:solidFill>
                <a:effectLst/>
              </a:rPr>
              <a:t>non si applica al consulente tecnico di parte nel giudizio civile</a:t>
            </a:r>
            <a:r>
              <a:rPr lang="it-IT" b="1" dirty="0" smtClean="0">
                <a:solidFill>
                  <a:srgbClr val="FFFFFF"/>
                </a:solidFill>
                <a:effectLst/>
              </a:rPr>
              <a:t>, in quanto lo stesso non è equiparabile né alle parti né ai loro patrocinatori, ai quali espressamente ed esclusivamente si riferisce la citata disposizione.</a:t>
            </a:r>
          </a:p>
          <a:p>
            <a:pPr algn="just">
              <a:buFont typeface="Aharoni" panose="02010803020104030203" pitchFamily="2" charset="-79"/>
              <a:buChar char="–"/>
            </a:pPr>
            <a:r>
              <a:rPr lang="it-IT" b="1" u="sng" dirty="0" smtClean="0">
                <a:solidFill>
                  <a:srgbClr val="FFFFFF"/>
                </a:solidFill>
                <a:effectLst/>
              </a:rPr>
              <a:t>Lo stesso deve dirsi per il consulente tecnico d’ufficio</a:t>
            </a:r>
            <a:r>
              <a:rPr lang="it-IT" b="1" dirty="0" smtClean="0">
                <a:solidFill>
                  <a:srgbClr val="FFFFFF"/>
                </a:solidFill>
                <a:effectLst/>
              </a:rPr>
              <a:t> il quale nella relazione deve comunque adoperare un linguaggio che non suoni diffamatorio per le parti, i loro difensori e consulenti.</a:t>
            </a:r>
          </a:p>
          <a:p>
            <a:pPr algn="just"/>
            <a:endParaRPr lang="it-IT" dirty="0">
              <a:solidFill>
                <a:srgbClr val="0070C0"/>
              </a:solidFill>
              <a:effectLst/>
            </a:endParaRPr>
          </a:p>
        </p:txBody>
      </p:sp>
    </p:spTree>
    <p:extLst>
      <p:ext uri="{BB962C8B-B14F-4D97-AF65-F5344CB8AC3E}">
        <p14:creationId xmlns:p14="http://schemas.microsoft.com/office/powerpoint/2010/main" val="3372538598"/>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036495" cy="970450"/>
          </a:xfrm>
        </p:spPr>
        <p:txBody>
          <a:bodyPr/>
          <a:lstStyle/>
          <a:p>
            <a:pPr algn="ctr"/>
            <a:r>
              <a:rPr lang="it-IT" sz="2800" b="1" dirty="0" smtClean="0">
                <a:solidFill>
                  <a:srgbClr val="D0DF0F"/>
                </a:solidFill>
                <a:effectLst/>
              </a:rPr>
              <a:t>MODALITÀ D’INGRESSO DELLA PROVA NEL PROCESSO</a:t>
            </a:r>
            <a:endParaRPr lang="it-IT" sz="2800" b="1" dirty="0">
              <a:solidFill>
                <a:srgbClr val="D0DF0F"/>
              </a:solidFill>
              <a:effectLst/>
            </a:endParaRPr>
          </a:p>
        </p:txBody>
      </p:sp>
      <p:sp>
        <p:nvSpPr>
          <p:cNvPr id="3" name="Segnaposto contenuto 2"/>
          <p:cNvSpPr>
            <a:spLocks noGrp="1"/>
          </p:cNvSpPr>
          <p:nvPr>
            <p:ph idx="1"/>
          </p:nvPr>
        </p:nvSpPr>
        <p:spPr>
          <a:xfrm>
            <a:off x="107504" y="1087082"/>
            <a:ext cx="8928992" cy="5654286"/>
          </a:xfrm>
        </p:spPr>
        <p:txBody>
          <a:bodyPr>
            <a:normAutofit fontScale="85000" lnSpcReduction="10000"/>
          </a:bodyPr>
          <a:lstStyle/>
          <a:p>
            <a:pPr algn="just">
              <a:buFont typeface="Aharoni" panose="02010803020104030203" pitchFamily="2" charset="-79"/>
              <a:buChar char="–"/>
            </a:pPr>
            <a:r>
              <a:rPr lang="it-IT" b="1" dirty="0" smtClean="0">
                <a:effectLst/>
              </a:rPr>
              <a:t>Prima fondamentale distinzione: </a:t>
            </a:r>
            <a:r>
              <a:rPr lang="it-IT" b="1" dirty="0" smtClean="0">
                <a:solidFill>
                  <a:srgbClr val="D0DF0F"/>
                </a:solidFill>
                <a:effectLst/>
              </a:rPr>
              <a:t>prove precostituite</a:t>
            </a:r>
            <a:r>
              <a:rPr lang="it-IT" b="1" dirty="0" smtClean="0">
                <a:effectLst/>
              </a:rPr>
              <a:t> e </a:t>
            </a:r>
            <a:r>
              <a:rPr lang="it-IT" b="1" dirty="0" smtClean="0">
                <a:solidFill>
                  <a:srgbClr val="D0DF0F"/>
                </a:solidFill>
                <a:effectLst/>
              </a:rPr>
              <a:t>prove costituende</a:t>
            </a:r>
            <a:r>
              <a:rPr lang="it-IT" b="1" dirty="0" smtClean="0">
                <a:effectLst/>
              </a:rPr>
              <a:t>. </a:t>
            </a:r>
          </a:p>
          <a:p>
            <a:pPr algn="just">
              <a:buFont typeface="Aharoni" panose="02010803020104030203" pitchFamily="2" charset="-79"/>
              <a:buChar char="–"/>
            </a:pPr>
            <a:r>
              <a:rPr lang="it-IT" b="1" dirty="0" smtClean="0">
                <a:effectLst/>
              </a:rPr>
              <a:t>La consulenza tecnica è prova che si forma nel processo e non esiste prima del processo. Essa </a:t>
            </a:r>
            <a:r>
              <a:rPr lang="it-IT" b="1" dirty="0" err="1" smtClean="0">
                <a:effectLst/>
              </a:rPr>
              <a:t>sottosta</a:t>
            </a:r>
            <a:r>
              <a:rPr lang="it-IT" b="1" dirty="0" smtClean="0">
                <a:effectLst/>
              </a:rPr>
              <a:t> quindi alle regole legali previste per il controllo della sua formazione secondo le regole del giusto processo: art 111 C.</a:t>
            </a:r>
          </a:p>
          <a:p>
            <a:pPr algn="just">
              <a:buFont typeface="Aharoni" panose="02010803020104030203" pitchFamily="2" charset="-79"/>
              <a:buChar char="–"/>
            </a:pPr>
            <a:r>
              <a:rPr lang="it-IT" b="1" dirty="0" smtClean="0">
                <a:effectLst/>
              </a:rPr>
              <a:t>Alcune prove tra cui la consulenza tecnica possono formarsi fuori dal processo in senso stretto o comunque prima di esso. Si tratta delle cc.dd. </a:t>
            </a:r>
            <a:r>
              <a:rPr lang="it-IT" b="1" dirty="0" smtClean="0">
                <a:solidFill>
                  <a:srgbClr val="D0DF0F"/>
                </a:solidFill>
                <a:effectLst/>
              </a:rPr>
              <a:t>prove </a:t>
            </a:r>
            <a:r>
              <a:rPr lang="it-IT" b="1" dirty="0" err="1" smtClean="0">
                <a:solidFill>
                  <a:srgbClr val="D0DF0F"/>
                </a:solidFill>
                <a:effectLst/>
              </a:rPr>
              <a:t>precostituende</a:t>
            </a:r>
            <a:r>
              <a:rPr lang="it-IT" b="1" dirty="0" smtClean="0">
                <a:effectLst/>
              </a:rPr>
              <a:t>; si effettuano prima dell’inizio del processo nel quale sono destinate ad operare, perciò fuori dallo stesso, ma con un’attività che è già giurisdizionale </a:t>
            </a:r>
            <a:r>
              <a:rPr lang="it-IT" sz="1400" b="1" dirty="0" smtClean="0">
                <a:effectLst/>
              </a:rPr>
              <a:t>(come accade nei procedimenti di istruzione preventiva di cui agli art 692 e seguenti </a:t>
            </a:r>
            <a:r>
              <a:rPr lang="it-IT" sz="1400" b="1" dirty="0" err="1" smtClean="0">
                <a:effectLst/>
              </a:rPr>
              <a:t>c.p.c</a:t>
            </a:r>
            <a:r>
              <a:rPr lang="it-IT" sz="1400" b="1" dirty="0" smtClean="0">
                <a:effectLst/>
              </a:rPr>
              <a:t>); </a:t>
            </a:r>
          </a:p>
          <a:p>
            <a:pPr lvl="1" algn="just">
              <a:buFont typeface="Aharoni" panose="02010803020104030203" pitchFamily="2" charset="-79"/>
              <a:buChar char="-"/>
            </a:pPr>
            <a:r>
              <a:rPr lang="it-IT" b="1" u="sng" dirty="0" smtClean="0">
                <a:effectLst/>
              </a:rPr>
              <a:t>assunzione di testimonianza a futura memoria</a:t>
            </a:r>
            <a:r>
              <a:rPr lang="it-IT" b="1" dirty="0" smtClean="0">
                <a:effectLst/>
              </a:rPr>
              <a:t>; </a:t>
            </a:r>
          </a:p>
          <a:p>
            <a:pPr lvl="1" algn="just">
              <a:buFont typeface="Aharoni" panose="02010803020104030203" pitchFamily="2" charset="-79"/>
              <a:buChar char="-"/>
            </a:pPr>
            <a:r>
              <a:rPr lang="it-IT" b="1" u="sng" dirty="0">
                <a:effectLst/>
              </a:rPr>
              <a:t>a</a:t>
            </a:r>
            <a:r>
              <a:rPr lang="it-IT" b="1" u="sng" dirty="0" smtClean="0">
                <a:effectLst/>
              </a:rPr>
              <a:t>ccertamento tecnico e ispezione giudiziale</a:t>
            </a:r>
            <a:r>
              <a:rPr lang="it-IT" b="1" dirty="0" smtClean="0">
                <a:effectLst/>
              </a:rPr>
              <a:t>: </a:t>
            </a:r>
            <a:r>
              <a:rPr lang="it-IT" b="1" u="sng" dirty="0" smtClean="0">
                <a:effectLst/>
              </a:rPr>
              <a:t>696</a:t>
            </a:r>
            <a:r>
              <a:rPr lang="it-IT" b="1" dirty="0" smtClean="0">
                <a:effectLst/>
              </a:rPr>
              <a:t>; </a:t>
            </a:r>
          </a:p>
          <a:p>
            <a:pPr lvl="1" algn="just">
              <a:buFont typeface="Aharoni" panose="02010803020104030203" pitchFamily="2" charset="-79"/>
              <a:buChar char="-"/>
            </a:pPr>
            <a:r>
              <a:rPr lang="it-IT" b="1" u="sng" dirty="0" smtClean="0">
                <a:effectLst/>
              </a:rPr>
              <a:t>consulenza tecnica preventiva ai fini della composizione della lite</a:t>
            </a:r>
            <a:r>
              <a:rPr lang="it-IT" b="1" dirty="0" smtClean="0">
                <a:effectLst/>
              </a:rPr>
              <a:t>: </a:t>
            </a:r>
            <a:r>
              <a:rPr lang="it-IT" b="1" u="sng" dirty="0" smtClean="0">
                <a:effectLst/>
              </a:rPr>
              <a:t>696 bis</a:t>
            </a:r>
          </a:p>
          <a:p>
            <a:pPr lvl="1" algn="just">
              <a:buFont typeface="Aharoni" panose="02010803020104030203" pitchFamily="2" charset="-79"/>
              <a:buChar char="-"/>
            </a:pPr>
            <a:r>
              <a:rPr lang="it-IT" b="1" dirty="0" smtClean="0">
                <a:effectLst/>
              </a:rPr>
              <a:t>Nel nostro ordinamento questo tipo di prove è altresì previsto anche in </a:t>
            </a:r>
            <a:r>
              <a:rPr lang="it-IT" b="1" u="sng" dirty="0" smtClean="0">
                <a:effectLst/>
              </a:rPr>
              <a:t>materia di arbitrato </a:t>
            </a:r>
            <a:r>
              <a:rPr lang="it-IT" b="1" dirty="0" smtClean="0">
                <a:effectLst/>
              </a:rPr>
              <a:t>(s</a:t>
            </a:r>
            <a:r>
              <a:rPr lang="it-IT" sz="1500" b="1" dirty="0" smtClean="0">
                <a:effectLst/>
              </a:rPr>
              <a:t>i tratta di attività compiute dagli arbitri prima del  giudizio e che si concretano nell’acquisizione di prova testimoniale o anche tecnica e nella formazione di documenti che entrano  a far parte del processo e del giudizio)</a:t>
            </a:r>
            <a:r>
              <a:rPr lang="it-IT" b="1" dirty="0" smtClean="0">
                <a:effectLst/>
              </a:rPr>
              <a:t>.</a:t>
            </a:r>
            <a:endParaRPr lang="it-IT" b="1" dirty="0">
              <a:effectLst/>
            </a:endParaRPr>
          </a:p>
        </p:txBody>
      </p:sp>
    </p:spTree>
    <p:extLst>
      <p:ext uri="{BB962C8B-B14F-4D97-AF65-F5344CB8AC3E}">
        <p14:creationId xmlns:p14="http://schemas.microsoft.com/office/powerpoint/2010/main" val="382723491"/>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56621" y="188640"/>
            <a:ext cx="7765322" cy="970450"/>
          </a:xfrm>
        </p:spPr>
        <p:txBody>
          <a:bodyPr>
            <a:normAutofit/>
          </a:bodyPr>
          <a:lstStyle/>
          <a:p>
            <a:pPr algn="ctr"/>
            <a:r>
              <a:rPr lang="it-IT" sz="3200" b="1" dirty="0" smtClean="0">
                <a:solidFill>
                  <a:srgbClr val="D0DF0F"/>
                </a:solidFill>
                <a:effectLst/>
              </a:rPr>
              <a:t>PROVE COSTITUENDE</a:t>
            </a:r>
            <a:endParaRPr lang="it-IT" sz="3200" b="1" dirty="0">
              <a:solidFill>
                <a:srgbClr val="D0DF0F"/>
              </a:solidFill>
              <a:effectLst/>
            </a:endParaRPr>
          </a:p>
        </p:txBody>
      </p:sp>
      <p:sp>
        <p:nvSpPr>
          <p:cNvPr id="5" name="Segnaposto contenuto 4"/>
          <p:cNvSpPr>
            <a:spLocks noGrp="1"/>
          </p:cNvSpPr>
          <p:nvPr>
            <p:ph idx="1"/>
          </p:nvPr>
        </p:nvSpPr>
        <p:spPr>
          <a:xfrm>
            <a:off x="107504" y="1159090"/>
            <a:ext cx="8928992" cy="5150230"/>
          </a:xfrm>
        </p:spPr>
        <p:txBody>
          <a:bodyPr>
            <a:noAutofit/>
          </a:bodyPr>
          <a:lstStyle/>
          <a:p>
            <a:pPr algn="just">
              <a:buFont typeface="Aharoni" panose="02010803020104030203" pitchFamily="2" charset="-79"/>
              <a:buChar char="–"/>
            </a:pPr>
            <a:r>
              <a:rPr lang="it-IT" sz="2200" b="1" dirty="0" smtClean="0">
                <a:effectLst/>
              </a:rPr>
              <a:t>Mezzi di prova che si formano soltanto nel processo; prima possono essere solo prospettate o preventivate.</a:t>
            </a:r>
          </a:p>
          <a:p>
            <a:pPr algn="just">
              <a:buFont typeface="Aharoni" panose="02010803020104030203" pitchFamily="2" charset="-79"/>
              <a:buChar char="–"/>
            </a:pPr>
            <a:r>
              <a:rPr lang="it-IT" sz="2200" b="1" dirty="0" smtClean="0">
                <a:effectLst/>
              </a:rPr>
              <a:t>La consulenza tecnica con la testimonianza è la principale prova che si forma nel processo e non prima. </a:t>
            </a:r>
            <a:endParaRPr lang="it-IT" sz="2200" b="1" dirty="0">
              <a:effectLst/>
            </a:endParaRPr>
          </a:p>
          <a:p>
            <a:pPr algn="just">
              <a:buFont typeface="Aharoni" panose="02010803020104030203" pitchFamily="2" charset="-79"/>
              <a:buChar char="–"/>
            </a:pPr>
            <a:r>
              <a:rPr lang="it-IT" sz="2200" b="1" dirty="0" smtClean="0">
                <a:effectLst/>
              </a:rPr>
              <a:t>La consulenza di parte preprocessuale ha il solo scopo di fornire elementi per indurre il giudice </a:t>
            </a:r>
            <a:r>
              <a:rPr lang="it-IT" sz="2200" b="1" dirty="0" smtClean="0">
                <a:effectLst/>
              </a:rPr>
              <a:t>a valutare la </a:t>
            </a:r>
            <a:r>
              <a:rPr lang="it-IT" sz="2200" b="1" dirty="0" smtClean="0">
                <a:effectLst/>
              </a:rPr>
              <a:t>necessità di un apporto tecnico-scientifico per la conoscenza e la corretta valutazione dei fatti e dei dati della causa.</a:t>
            </a:r>
          </a:p>
          <a:p>
            <a:pPr algn="just">
              <a:buFont typeface="Aharoni" panose="02010803020104030203" pitchFamily="2" charset="-79"/>
              <a:buChar char="–"/>
            </a:pPr>
            <a:r>
              <a:rPr lang="it-IT" sz="2200" b="1" dirty="0" smtClean="0">
                <a:effectLst/>
              </a:rPr>
              <a:t>L’istruzione in senso stretto concerne  prevalentemente le </a:t>
            </a:r>
            <a:r>
              <a:rPr lang="it-IT" sz="2200" b="1" u="sng" dirty="0" smtClean="0">
                <a:effectLst/>
              </a:rPr>
              <a:t>prove costituende</a:t>
            </a:r>
            <a:r>
              <a:rPr lang="it-IT" sz="2200" b="1" dirty="0" smtClean="0">
                <a:effectLst/>
              </a:rPr>
              <a:t> ed è meramente eventuale.</a:t>
            </a:r>
            <a:endParaRPr lang="it-IT" sz="2200" b="1" dirty="0">
              <a:effectLst/>
            </a:endParaRPr>
          </a:p>
        </p:txBody>
      </p:sp>
    </p:spTree>
    <p:extLst>
      <p:ext uri="{BB962C8B-B14F-4D97-AF65-F5344CB8AC3E}">
        <p14:creationId xmlns:p14="http://schemas.microsoft.com/office/powerpoint/2010/main" val="3861359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346" y="332656"/>
            <a:ext cx="7765322" cy="1008112"/>
          </a:xfrm>
        </p:spPr>
        <p:txBody>
          <a:bodyPr>
            <a:normAutofit/>
          </a:bodyPr>
          <a:lstStyle/>
          <a:p>
            <a:pPr algn="ctr"/>
            <a:r>
              <a:rPr lang="it-IT" sz="3000" b="1" dirty="0" smtClean="0">
                <a:solidFill>
                  <a:srgbClr val="D0DF0F"/>
                </a:solidFill>
                <a:effectLst/>
              </a:rPr>
              <a:t>IL SUBPROCEDIMENTO PER DARE INGRESSO ALLA PROVA COSTITUENDA</a:t>
            </a:r>
            <a:endParaRPr lang="it-IT" sz="3000" b="1" dirty="0">
              <a:solidFill>
                <a:srgbClr val="D0DF0F"/>
              </a:solidFill>
              <a:effectLst/>
            </a:endParaRPr>
          </a:p>
        </p:txBody>
      </p:sp>
      <p:sp>
        <p:nvSpPr>
          <p:cNvPr id="3" name="Segnaposto contenuto 2"/>
          <p:cNvSpPr>
            <a:spLocks noGrp="1"/>
          </p:cNvSpPr>
          <p:nvPr>
            <p:ph idx="1"/>
          </p:nvPr>
        </p:nvSpPr>
        <p:spPr>
          <a:xfrm>
            <a:off x="179512" y="1628800"/>
            <a:ext cx="8568952" cy="4824536"/>
          </a:xfrm>
        </p:spPr>
        <p:txBody>
          <a:bodyPr>
            <a:noAutofit/>
          </a:bodyPr>
          <a:lstStyle/>
          <a:p>
            <a:pPr algn="just">
              <a:buFont typeface="Aharoni" panose="02010803020104030203" pitchFamily="2" charset="-79"/>
              <a:buChar char="–"/>
            </a:pPr>
            <a:r>
              <a:rPr lang="it-IT" sz="2300" b="1" dirty="0" smtClean="0">
                <a:effectLst/>
              </a:rPr>
              <a:t>Istanza di parte (necessaria solo per le prove che non possono essere ammesse d’ufficio dal giudice);</a:t>
            </a:r>
          </a:p>
          <a:p>
            <a:pPr algn="just">
              <a:buFont typeface="Aharoni" panose="02010803020104030203" pitchFamily="2" charset="-79"/>
              <a:buChar char="–"/>
            </a:pPr>
            <a:r>
              <a:rPr lang="it-IT" sz="2300" b="1" dirty="0" smtClean="0">
                <a:effectLst/>
              </a:rPr>
              <a:t>Provvedimento di ammissione: giudizio di ammissibilità e rilevanza;</a:t>
            </a:r>
          </a:p>
          <a:p>
            <a:pPr algn="just">
              <a:buFont typeface="Aharoni" panose="02010803020104030203" pitchFamily="2" charset="-79"/>
              <a:buChar char="–"/>
            </a:pPr>
            <a:r>
              <a:rPr lang="it-IT" sz="2300" b="1" dirty="0" smtClean="0">
                <a:effectLst/>
              </a:rPr>
              <a:t>Assunzione </a:t>
            </a:r>
            <a:r>
              <a:rPr lang="it-IT" sz="2300" b="1" dirty="0" smtClean="0">
                <a:effectLst/>
              </a:rPr>
              <a:t>della prova, in esecuzione dell’ordinanza di ammissione: si concreta in tutte quelle attività per mezzo delle quali si attua il programma probatorio  che dà luogo ad un certo risultato probatorio, oggetto della valutazione del giudice al momento della decisione.</a:t>
            </a:r>
            <a:endParaRPr lang="it-IT" sz="2300" b="1" dirty="0">
              <a:effectLst/>
            </a:endParaRPr>
          </a:p>
        </p:txBody>
      </p:sp>
    </p:spTree>
    <p:extLst>
      <p:ext uri="{BB962C8B-B14F-4D97-AF65-F5344CB8AC3E}">
        <p14:creationId xmlns:p14="http://schemas.microsoft.com/office/powerpoint/2010/main" val="228655408"/>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1455" y="260648"/>
            <a:ext cx="7765322" cy="970450"/>
          </a:xfrm>
        </p:spPr>
        <p:txBody>
          <a:bodyPr>
            <a:normAutofit/>
          </a:bodyPr>
          <a:lstStyle/>
          <a:p>
            <a:pPr algn="ctr"/>
            <a:r>
              <a:rPr lang="it-IT" sz="3200" b="1" dirty="0" smtClean="0">
                <a:solidFill>
                  <a:srgbClr val="D0DF0F"/>
                </a:solidFill>
                <a:effectLst/>
              </a:rPr>
              <a:t>TIPICITÀ DEI MEZZI DI PROVA</a:t>
            </a:r>
            <a:endParaRPr lang="it-IT" sz="3200" b="1" dirty="0">
              <a:solidFill>
                <a:srgbClr val="D0DF0F"/>
              </a:solidFill>
              <a:effectLst/>
            </a:endParaRPr>
          </a:p>
        </p:txBody>
      </p:sp>
      <p:sp>
        <p:nvSpPr>
          <p:cNvPr id="3" name="Segnaposto contenuto 2"/>
          <p:cNvSpPr>
            <a:spLocks noGrp="1"/>
          </p:cNvSpPr>
          <p:nvPr>
            <p:ph idx="1"/>
          </p:nvPr>
        </p:nvSpPr>
        <p:spPr>
          <a:xfrm>
            <a:off x="0" y="1231098"/>
            <a:ext cx="8892480" cy="5294246"/>
          </a:xfrm>
        </p:spPr>
        <p:txBody>
          <a:bodyPr>
            <a:normAutofit/>
          </a:bodyPr>
          <a:lstStyle/>
          <a:p>
            <a:pPr algn="just">
              <a:buFont typeface="Aharoni" panose="02010803020104030203" pitchFamily="2" charset="-79"/>
              <a:buChar char="–"/>
            </a:pPr>
            <a:r>
              <a:rPr lang="it-IT" b="1" dirty="0" smtClean="0">
                <a:effectLst/>
              </a:rPr>
              <a:t> </a:t>
            </a:r>
            <a:r>
              <a:rPr lang="it-IT" b="1" dirty="0">
                <a:effectLst/>
              </a:rPr>
              <a:t>O</a:t>
            </a:r>
            <a:r>
              <a:rPr lang="it-IT" b="1" dirty="0" smtClean="0">
                <a:effectLst/>
              </a:rPr>
              <a:t>gni </a:t>
            </a:r>
            <a:r>
              <a:rPr lang="it-IT" b="1" dirty="0" smtClean="0">
                <a:effectLst/>
              </a:rPr>
              <a:t>prova compresa la consulenza è prevista e regolata dalla legge. La prova non è attività libera ma un’attività che apporta conoscenza al processo in modo regolato.</a:t>
            </a:r>
          </a:p>
          <a:p>
            <a:pPr algn="just">
              <a:buFont typeface="Aharoni" panose="02010803020104030203" pitchFamily="2" charset="-79"/>
              <a:buChar char="–"/>
            </a:pPr>
            <a:r>
              <a:rPr lang="it-IT" b="1" dirty="0" smtClean="0">
                <a:effectLst/>
              </a:rPr>
              <a:t>Non è ammessa alcuna prova diversa da quella che la legge espressamente disciplina.</a:t>
            </a:r>
          </a:p>
          <a:p>
            <a:pPr algn="just">
              <a:buFont typeface="Aharoni" panose="02010803020104030203" pitchFamily="2" charset="-79"/>
              <a:buChar char="–"/>
            </a:pPr>
            <a:r>
              <a:rPr lang="it-IT" b="1" dirty="0" smtClean="0">
                <a:effectLst/>
              </a:rPr>
              <a:t>Non esistono regole di ammissibilità o di attribuzione di efficacia diverse da quelle del codice.</a:t>
            </a:r>
          </a:p>
          <a:p>
            <a:pPr algn="just">
              <a:buFont typeface="Aharoni" panose="02010803020104030203" pitchFamily="2" charset="-79"/>
              <a:buChar char="–"/>
            </a:pPr>
            <a:r>
              <a:rPr lang="it-IT" b="1" dirty="0" smtClean="0">
                <a:effectLst/>
              </a:rPr>
              <a:t>In questo senso anche le </a:t>
            </a:r>
            <a:r>
              <a:rPr lang="it-IT" b="1" u="sng" dirty="0" smtClean="0">
                <a:effectLst/>
              </a:rPr>
              <a:t>prove atipiche</a:t>
            </a:r>
            <a:r>
              <a:rPr lang="it-IT" b="1" dirty="0" smtClean="0">
                <a:effectLst/>
              </a:rPr>
              <a:t> (ogni prova non prevista dalla legge) sono regolate direttamente o indirettamente dalla legge che ne stabilisce le forme di ammissione e validità (scritti di terzi, prove di altro giudizio, perizia in sede penale, consulenza tecnica assunta in altro processo purché vi sia il contraddittorio nel processo ricevente).</a:t>
            </a:r>
            <a:endParaRPr lang="it-IT" b="1" dirty="0">
              <a:effectLst/>
            </a:endParaRPr>
          </a:p>
        </p:txBody>
      </p:sp>
    </p:spTree>
    <p:extLst>
      <p:ext uri="{BB962C8B-B14F-4D97-AF65-F5344CB8AC3E}">
        <p14:creationId xmlns:p14="http://schemas.microsoft.com/office/powerpoint/2010/main" val="4218226329"/>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desia">
  <a:themeElements>
    <a:clrScheme name="Personalizzato 3">
      <a:dk1>
        <a:sysClr val="windowText" lastClr="000000"/>
      </a:dk1>
      <a:lt1>
        <a:sysClr val="window" lastClr="FFFFFF"/>
      </a:lt1>
      <a:dk2>
        <a:srgbClr val="000000"/>
      </a:dk2>
      <a:lt2>
        <a:srgbClr val="FFFFFF"/>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Personalizzato 1">
      <a:majorFont>
        <a:latin typeface="Rod"/>
        <a:ea typeface=""/>
        <a:cs typeface=""/>
      </a:majorFont>
      <a:minorFont>
        <a:latin typeface="Rod"/>
        <a:ea typeface=""/>
        <a:cs typeface=""/>
      </a:minorFont>
    </a:fontScheme>
    <a:fmtScheme name="Ardesia">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xmlns=""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TC104033929[[fn=Ardesia]]</Template>
  <TotalTime>3896</TotalTime>
  <Words>6865</Words>
  <Application>Microsoft Office PowerPoint</Application>
  <PresentationFormat>Presentazione su schermo (4:3)</PresentationFormat>
  <Paragraphs>312</Paragraphs>
  <Slides>52</Slides>
  <Notes>0</Notes>
  <HiddenSlides>0</HiddenSlides>
  <MMClips>0</MMClips>
  <ScaleCrop>false</ScaleCrop>
  <HeadingPairs>
    <vt:vector size="4" baseType="variant">
      <vt:variant>
        <vt:lpstr>Tema</vt:lpstr>
      </vt:variant>
      <vt:variant>
        <vt:i4>1</vt:i4>
      </vt:variant>
      <vt:variant>
        <vt:lpstr>Titoli diapositive</vt:lpstr>
      </vt:variant>
      <vt:variant>
        <vt:i4>52</vt:i4>
      </vt:variant>
    </vt:vector>
  </HeadingPairs>
  <TitlesOfParts>
    <vt:vector size="53" baseType="lpstr">
      <vt:lpstr>Ardesia</vt:lpstr>
      <vt:lpstr>I COMPITI E LE RESPONSABILITA’  DEL CONSULENTE TECNICO D’UFFICIO NEL PROCESSO</vt:lpstr>
      <vt:lpstr>LA POSIZIONE DELLE CONSULENZA NELL’AMBITO DEL PROCESSO DI COGNIZIONE ORDINARIO </vt:lpstr>
      <vt:lpstr>SOTTOFASI DELL’ISTRUZIONE </vt:lpstr>
      <vt:lpstr>GIUDICE ISTRUTTORE</vt:lpstr>
      <vt:lpstr>IL CONCETTO DI PROVA </vt:lpstr>
      <vt:lpstr>MODALITÀ D’INGRESSO DELLA PROVA NEL PROCESSO</vt:lpstr>
      <vt:lpstr>PROVE COSTITUENDE</vt:lpstr>
      <vt:lpstr>IL SUBPROCEDIMENTO PER DARE INGRESSO ALLA PROVA COSTITUENDA</vt:lpstr>
      <vt:lpstr>TIPICITÀ DEI MEZZI DI PROVA</vt:lpstr>
      <vt:lpstr>PRINCIPI FONDAMENTALI SULLA PROVA  1. Principio di disponibilità della prova: art 115 cpc</vt:lpstr>
      <vt:lpstr>2. Principio di libera valutazione della prova</vt:lpstr>
      <vt:lpstr>PROVE DIRETTE E PROVE INDIRETTE</vt:lpstr>
      <vt:lpstr>PESO DELLA PROVA INDIZIARIA</vt:lpstr>
      <vt:lpstr>DIVERSA EFFICACIA DELLA PROVA</vt:lpstr>
      <vt:lpstr>RILEVANZA PER IL CONSULENTE AUSILIARIO DELLE PRINCIPALI REGOLE SULLA PROVA</vt:lpstr>
      <vt:lpstr>PRINCIPIO DELL’ONERE DELLA PROVA</vt:lpstr>
      <vt:lpstr>NON CONTESTAZIONE E AMMISSIONE DEI FATTI RILEVANTI</vt:lpstr>
      <vt:lpstr>LA C.D. ACQUISIZIONE DELLA PROVA</vt:lpstr>
      <vt:lpstr>FATTI NOTORI</vt:lpstr>
      <vt:lpstr>CONSULENZA TECNICA </vt:lpstr>
      <vt:lpstr>IL CONSULENTE TECNICO COME AUSILIARIO DEL GIUDICE</vt:lpstr>
      <vt:lpstr>IL CONTRIBUTO DEL CONSULENTE ALLA FASE DECISORIA</vt:lpstr>
      <vt:lpstr>AMPIEZZA DELL’AUSILIO ALLA FASE DECISORIA</vt:lpstr>
      <vt:lpstr>L’ATTENDIBILITÀ TECNICO-SCIENTIFICA DEL CONSULENTE</vt:lpstr>
      <vt:lpstr>DECISIONE SULL’AMMISSIONE E FORMULAZIONE DEI QUESITI</vt:lpstr>
      <vt:lpstr>ATTIVITÀ DEL CONSULENTE</vt:lpstr>
      <vt:lpstr>PRINCIPIO DEL CONTRADDITTORIO</vt:lpstr>
      <vt:lpstr>IL GIUDIZIO DEL CONSULENTE</vt:lpstr>
      <vt:lpstr>PROVA SCIENTIFICA</vt:lpstr>
      <vt:lpstr>RESPONSABILITÀ DEL CONSULENTE</vt:lpstr>
      <vt:lpstr>PLURIMI PROFILI DI RESPONSABILITÀ</vt:lpstr>
      <vt:lpstr>RESPONSABILITÀ DISCIPLINARE</vt:lpstr>
      <vt:lpstr>RESPONSABILITÀ PENALE</vt:lpstr>
      <vt:lpstr>IL CONSULENTE TECNICO D’UFFICIO QUALE PUBBLICO UFFICIALE O INCARICATO DI PUBBLICO SERVIZIO (ART 357, 358 C.P.). EFFETTI SUI PROFILI DI RESPONSABILITÀ PENALE </vt:lpstr>
      <vt:lpstr>PERSISTENZA DELLA QUALIFICA</vt:lpstr>
      <vt:lpstr>PRIMA FONDAMENTALE CONSEGUENZA DELLA QUALIFICAZIONE PUBBLICISTICA: APPLICAZIONE DELLA FATTISPECIE SULLA CORRUZIONE IN ATTI GIUDIZIARI</vt:lpstr>
      <vt:lpstr>CONDOTTE TIPICHE: CORRUZIONE PER L’ESERCIZIO DELLA FUNZIONE</vt:lpstr>
      <vt:lpstr>CORRUZIONE PROPRIA OVVERO PER UN ATTO CONTRARIO AI DOVERI D’UFFICIO: ART 319 </vt:lpstr>
      <vt:lpstr>REATI CONTRO LA P.A. ASTRATTAMENTE CONFIGURABILI PER CONDOTTE DEL C.T.U</vt:lpstr>
      <vt:lpstr>ALTRI DELITTI CONTRO L’ATTIVITÀ GIUDIZIARIA NEI QUALI PUÒ ESSERE COINVOLTO IL CTU</vt:lpstr>
      <vt:lpstr>IL REATO DI INTRALCIO ALLA GIUSTIZIA</vt:lpstr>
      <vt:lpstr>IL REATO DI FALSA PERIZIA</vt:lpstr>
      <vt:lpstr>IL REATO DI FRODE PROCESSUALE: ART. 374 C.P. </vt:lpstr>
      <vt:lpstr>IL REATO DI CONSULENZA INFEDELE</vt:lpstr>
      <vt:lpstr>ALTRE INFEDELTÀ DEL CONSULENTE TECNICO</vt:lpstr>
      <vt:lpstr>IL REATO DI RIFIUTO DI UFFICI LEGALMENTE DOVUTI: ART 366 C.P.</vt:lpstr>
      <vt:lpstr>IL CONSULENTE TECNICO PERSONA OFFESA DEI REATI DI VIOLENZA E RESISTENZA A PUBBLICO UFFICIALE</vt:lpstr>
      <vt:lpstr>CASISTICA GIURISPRUDENZIALE DI ALTRI CASI DI RESPONSABILITÀ PENALE DEL CONSULENTE NELL’ESERCIZIO DELLE SUE FUNZIONI</vt:lpstr>
      <vt:lpstr>IN MATERIA DI OMISSIONE D’ATTI D’UFFICIO</vt:lpstr>
      <vt:lpstr>IN MATERIA DI FALSE DICHIARAZIONI O ATTESTAZIONI IN ATTI DESTINATI ALL’AUTORITÀ GIUDIZIARIA: ART 374 BIS</vt:lpstr>
      <vt:lpstr>IN MATERIA DI ABUSIVO ESERCIZIO DI UNA PROFESSIONE</vt:lpstr>
      <vt:lpstr>IN MATERIA DI DIFFAMAZIONE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COMPITI E LE RESPONSABILITA’  DEL CONSULENTE TECNICO D’UFFICIO NEL PROCESSO</dc:title>
  <dc:creator>Francesco Maria Arcangelo Caruso</dc:creator>
  <cp:lastModifiedBy>assistenza</cp:lastModifiedBy>
  <cp:revision>176</cp:revision>
  <dcterms:created xsi:type="dcterms:W3CDTF">2015-04-22T16:44:54Z</dcterms:created>
  <dcterms:modified xsi:type="dcterms:W3CDTF">2015-05-08T11:56:58Z</dcterms:modified>
</cp:coreProperties>
</file>